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BC788-5E40-47D9-85A6-9726B963985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5D11A-22AB-4374-A954-F20D3DF0E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41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BC788-5E40-47D9-85A6-9726B963985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5D11A-22AB-4374-A954-F20D3DF0E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033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BC788-5E40-47D9-85A6-9726B963985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5D11A-22AB-4374-A954-F20D3DF0E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660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BC788-5E40-47D9-85A6-9726B963985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5D11A-22AB-4374-A954-F20D3DF0E32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965582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BC788-5E40-47D9-85A6-9726B963985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5D11A-22AB-4374-A954-F20D3DF0E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386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BC788-5E40-47D9-85A6-9726B963985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5D11A-22AB-4374-A954-F20D3DF0E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120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BC788-5E40-47D9-85A6-9726B963985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5D11A-22AB-4374-A954-F20D3DF0E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757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BC788-5E40-47D9-85A6-9726B963985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5D11A-22AB-4374-A954-F20D3DF0E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302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BC788-5E40-47D9-85A6-9726B963985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5D11A-22AB-4374-A954-F20D3DF0E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47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BC788-5E40-47D9-85A6-9726B963985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5D11A-22AB-4374-A954-F20D3DF0E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559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BC788-5E40-47D9-85A6-9726B963985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5D11A-22AB-4374-A954-F20D3DF0E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960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BC788-5E40-47D9-85A6-9726B963985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5D11A-22AB-4374-A954-F20D3DF0E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86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BC788-5E40-47D9-85A6-9726B963985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5D11A-22AB-4374-A954-F20D3DF0E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532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BC788-5E40-47D9-85A6-9726B963985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5D11A-22AB-4374-A954-F20D3DF0E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084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BC788-5E40-47D9-85A6-9726B963985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5D11A-22AB-4374-A954-F20D3DF0E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5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BC788-5E40-47D9-85A6-9726B963985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5D11A-22AB-4374-A954-F20D3DF0E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241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BC788-5E40-47D9-85A6-9726B963985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5D11A-22AB-4374-A954-F20D3DF0E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680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FDBC788-5E40-47D9-85A6-9726B9639852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5D11A-22AB-4374-A954-F20D3DF0E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8352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6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570182"/>
            <a:ext cx="8825658" cy="2034181"/>
          </a:xfrm>
        </p:spPr>
        <p:txBody>
          <a:bodyPr/>
          <a:lstStyle/>
          <a:p>
            <a:r>
              <a:rPr lang="en-US" sz="3600" dirty="0"/>
              <a:t>A COMPARISON OF TRANSFORMER AND LSTM</a:t>
            </a:r>
            <a:br>
              <a:rPr lang="en-US" sz="3600" dirty="0"/>
            </a:br>
            <a:r>
              <a:rPr lang="en-US" sz="3600" dirty="0"/>
              <a:t>ENCODER DECODER MODELS FOR ASR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mahsa</a:t>
            </a:r>
            <a:r>
              <a:rPr lang="en-US" dirty="0" smtClean="0"/>
              <a:t> Massoud &amp; </a:t>
            </a:r>
            <a:r>
              <a:rPr lang="en-US" dirty="0" err="1" smtClean="0"/>
              <a:t>omid</a:t>
            </a:r>
            <a:r>
              <a:rPr lang="en-US" dirty="0" smtClean="0"/>
              <a:t> </a:t>
            </a:r>
            <a:r>
              <a:rPr lang="en-US" dirty="0" err="1" smtClean="0"/>
              <a:t>vaheb</a:t>
            </a:r>
            <a:endParaRPr lang="en-US" dirty="0" smtClean="0"/>
          </a:p>
          <a:p>
            <a:r>
              <a:rPr lang="en-US" dirty="0" smtClean="0"/>
              <a:t>Neural networks and deep learning</a:t>
            </a:r>
            <a:endParaRPr lang="en-US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39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5"/>
    </mc:Choice>
    <mc:Fallback xmlns="">
      <p:transition spd="slow" advTm="13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452446"/>
          </a:xfrm>
        </p:spPr>
        <p:txBody>
          <a:bodyPr/>
          <a:lstStyle/>
          <a:p>
            <a:r>
              <a:rPr lang="en-US" sz="2400" dirty="0" smtClean="0"/>
              <a:t>COCLUSION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905164"/>
            <a:ext cx="9403742" cy="5343235"/>
          </a:xfrm>
        </p:spPr>
        <p:txBody>
          <a:bodyPr/>
          <a:lstStyle/>
          <a:p>
            <a:r>
              <a:rPr lang="en-US" dirty="0" smtClean="0"/>
              <a:t>Training transformer models for </a:t>
            </a:r>
            <a:r>
              <a:rPr lang="en-US" dirty="0"/>
              <a:t>e</a:t>
            </a:r>
            <a:r>
              <a:rPr lang="en-US" dirty="0" smtClean="0"/>
              <a:t>nd-to-end ASR is faster and more stable than LSTM</a:t>
            </a:r>
          </a:p>
          <a:p>
            <a:r>
              <a:rPr lang="en-US" dirty="0" smtClean="0"/>
              <a:t>Problem of overfitting and generalization (Data Augmentation)</a:t>
            </a:r>
          </a:p>
          <a:p>
            <a:r>
              <a:rPr lang="en-US" dirty="0" err="1" smtClean="0"/>
              <a:t>Pretraining</a:t>
            </a:r>
            <a:r>
              <a:rPr lang="en-US" dirty="0" smtClean="0"/>
              <a:t> + time reduction leads to </a:t>
            </a:r>
            <a:r>
              <a:rPr lang="en-US" smtClean="0"/>
              <a:t>faster convergence + higher </a:t>
            </a:r>
            <a:r>
              <a:rPr lang="en-US" dirty="0" smtClean="0"/>
              <a:t>performance 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84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93"/>
    </mc:Choice>
    <mc:Fallback xmlns="">
      <p:transition spd="slow" advTm="328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21900"/>
          </a:xfrm>
        </p:spPr>
        <p:txBody>
          <a:bodyPr/>
          <a:lstStyle/>
          <a:p>
            <a:r>
              <a:rPr lang="en-US" b="1" dirty="0" smtClean="0"/>
              <a:t>Introduction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42474"/>
            <a:ext cx="8946541" cy="4705926"/>
          </a:xfrm>
        </p:spPr>
        <p:txBody>
          <a:bodyPr/>
          <a:lstStyle/>
          <a:p>
            <a:r>
              <a:rPr lang="en-US" dirty="0"/>
              <a:t>using a Transformer </a:t>
            </a:r>
            <a:r>
              <a:rPr lang="en-US" dirty="0" smtClean="0"/>
              <a:t>encoder decoder-attention model needs less time compared to LSTM</a:t>
            </a:r>
          </a:p>
          <a:p>
            <a:r>
              <a:rPr lang="en-US" dirty="0" smtClean="0"/>
              <a:t>Transformer is more stable but also more overfitting</a:t>
            </a:r>
          </a:p>
          <a:p>
            <a:r>
              <a:rPr lang="en-US" dirty="0" smtClean="0"/>
              <a:t>Better positional encoding by using 2 initial LSTM layer</a:t>
            </a:r>
          </a:p>
          <a:p>
            <a:r>
              <a:rPr lang="en-US" dirty="0" smtClean="0"/>
              <a:t>Data Augmentation helps improve Transformer and LSTM, 33% and 15% respectively</a:t>
            </a:r>
          </a:p>
          <a:p>
            <a:r>
              <a:rPr lang="en-US" dirty="0" smtClean="0"/>
              <a:t>Best performance by using TED-LIUM-v2</a:t>
            </a:r>
          </a:p>
          <a:p>
            <a:r>
              <a:rPr lang="en-US" dirty="0" smtClean="0"/>
              <a:t>The encoder-decoder attention model is the main focus</a:t>
            </a:r>
          </a:p>
          <a:p>
            <a:r>
              <a:rPr lang="en-US" dirty="0" smtClean="0"/>
              <a:t>Overtaking the hybrid approach</a:t>
            </a:r>
            <a:r>
              <a:rPr lang="en-US" dirty="0"/>
              <a:t> </a:t>
            </a:r>
            <a:r>
              <a:rPr lang="en-US" dirty="0" smtClean="0"/>
              <a:t>if they trained on moderate amount of data</a:t>
            </a:r>
          </a:p>
          <a:p>
            <a:endParaRPr lang="en-US" dirty="0" smtClean="0"/>
          </a:p>
        </p:txBody>
      </p:sp>
      <p:sp>
        <p:nvSpPr>
          <p:cNvPr id="4" name="Rounded Rectangle 3"/>
          <p:cNvSpPr/>
          <p:nvPr/>
        </p:nvSpPr>
        <p:spPr>
          <a:xfrm>
            <a:off x="2309091" y="5597236"/>
            <a:ext cx="1209964" cy="5541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LSTM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521200" y="5597236"/>
            <a:ext cx="1209964" cy="5541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CNN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040763" y="5426364"/>
            <a:ext cx="1699491" cy="822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Transformer Model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3789218" y="5763491"/>
            <a:ext cx="443346" cy="3140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6126018" y="5763491"/>
            <a:ext cx="443346" cy="3140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4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864"/>
    </mc:Choice>
    <mc:Fallback xmlns="">
      <p:transition spd="slow" advTm="648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20436" y="397164"/>
                <a:ext cx="10326255" cy="585123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 smtClean="0"/>
                  <a:t>The </a:t>
                </a:r>
                <a:r>
                  <a:rPr lang="en-US" b="1" dirty="0"/>
                  <a:t>motivation for self-attention is </a:t>
                </a:r>
                <a:r>
                  <a:rPr lang="en-US" b="1" dirty="0" smtClean="0"/>
                  <a:t>two-fold:</a:t>
                </a:r>
              </a:p>
              <a:p>
                <a:pPr lvl="1"/>
                <a:r>
                  <a:rPr lang="en-US" dirty="0" smtClean="0"/>
                  <a:t>It allows for more direct information flow across the whole sequence(more direct gradient flow)</a:t>
                </a:r>
                <a:endParaRPr lang="en-US" dirty="0"/>
              </a:p>
              <a:p>
                <a:pPr lvl="1"/>
                <a:r>
                  <a:rPr lang="en-US" dirty="0"/>
                  <a:t>Faster</a:t>
                </a:r>
                <a:r>
                  <a:rPr lang="fa-IR" dirty="0"/>
                  <a:t> </a:t>
                </a:r>
                <a:r>
                  <a:rPr lang="en-US" dirty="0"/>
                  <a:t> </a:t>
                </a:r>
                <a:r>
                  <a:rPr lang="en-US" dirty="0" smtClean="0"/>
                  <a:t>training</a:t>
                </a:r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b="1" dirty="0"/>
                  <a:t>LSTM-BASED ASR BASELINE</a:t>
                </a:r>
                <a:r>
                  <a:rPr lang="en-US" b="1" dirty="0" smtClean="0"/>
                  <a:t>:</a:t>
                </a:r>
              </a:p>
              <a:p>
                <a:r>
                  <a:rPr lang="en-US" dirty="0" smtClean="0"/>
                  <a:t>consists </a:t>
                </a:r>
                <a:r>
                  <a:rPr lang="en-US" dirty="0"/>
                  <a:t>of a stacked bidirectional LSTM </a:t>
                </a:r>
                <a:r>
                  <a:rPr lang="en-US" dirty="0" smtClean="0"/>
                  <a:t>encoder, with max-pooling in time operations between BLSTM layers</a:t>
                </a:r>
              </a:p>
              <a:p>
                <a:r>
                  <a:rPr lang="en-US" dirty="0"/>
                  <a:t>use the MLP </a:t>
                </a:r>
                <a:r>
                  <a:rPr lang="en-US" dirty="0" smtClean="0"/>
                  <a:t>attention in the decoder the attention </a:t>
                </a:r>
                <a:r>
                  <a:rPr lang="en-US" dirty="0"/>
                  <a:t>energies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for encoder time-step t and </a:t>
                </a:r>
                <a:r>
                  <a:rPr lang="en-US" dirty="0" smtClean="0"/>
                  <a:t>decoder step </a:t>
                </a:r>
                <a:r>
                  <a:rPr lang="en-US" dirty="0" err="1"/>
                  <a:t>i</a:t>
                </a:r>
                <a:r>
                  <a:rPr lang="en-US" dirty="0"/>
                  <a:t> are defined </a:t>
                </a:r>
                <a:r>
                  <a:rPr lang="en-US" dirty="0" smtClean="0"/>
                  <a:t>as:</a:t>
                </a:r>
              </a:p>
              <a:p>
                <a:r>
                  <a:rPr lang="en-US" dirty="0"/>
                  <a:t>The attention weight </a:t>
                </a:r>
                <a:r>
                  <a:rPr lang="en-US" dirty="0" smtClean="0"/>
                  <a:t>feedback : </a:t>
                </a:r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The attention weights :</a:t>
                </a:r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0436" y="397164"/>
                <a:ext cx="10326255" cy="5851236"/>
              </a:xfrm>
              <a:blipFill>
                <a:blip r:embed="rId4"/>
                <a:stretch>
                  <a:fillRect l="-590" t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6789" y="3921701"/>
            <a:ext cx="2657475" cy="400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1402" y="4704483"/>
            <a:ext cx="2305050" cy="828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1402" y="6026259"/>
            <a:ext cx="2305050" cy="36016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9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35"/>
    </mc:Choice>
    <mc:Fallback xmlns="">
      <p:transition spd="slow" advTm="65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04" x="927100" y="5022850"/>
          <p14:tracePt t="2405" x="939800" y="5016500"/>
          <p14:tracePt t="2412" x="984250" y="5029200"/>
          <p14:tracePt t="2421" x="1003300" y="5048250"/>
          <p14:tracePt t="2438" x="1092200" y="5099050"/>
          <p14:tracePt t="2454" x="1231900" y="5194300"/>
          <p14:tracePt t="2471" x="1257300" y="5226050"/>
          <p14:tracePt t="2488" x="1263650" y="5232400"/>
          <p14:tracePt t="2535" x="1244600" y="5245100"/>
          <p14:tracePt t="2541" x="1155700" y="5245100"/>
          <p14:tracePt t="2556" x="901700" y="5245100"/>
          <p14:tracePt t="2573" x="742950" y="5219700"/>
          <p14:tracePt t="2589" x="647700" y="5187950"/>
          <p14:tracePt t="2606" x="584200" y="5162550"/>
          <p14:tracePt t="2622" x="508000" y="5118100"/>
          <p14:tracePt t="2640" x="406400" y="5060950"/>
          <p14:tracePt t="2656" x="368300" y="5041900"/>
          <p14:tracePt t="2673" x="349250" y="5029200"/>
          <p14:tracePt t="2688" x="330200" y="5010150"/>
          <p14:tracePt t="2705" x="317500" y="5003800"/>
          <p14:tracePt t="35926" x="412750" y="5003800"/>
          <p14:tracePt t="35936" x="679450" y="5003800"/>
          <p14:tracePt t="35944" x="1092200" y="5016500"/>
          <p14:tracePt t="35958" x="2482850" y="5219700"/>
          <p14:tracePt t="35976" x="4133850" y="5467350"/>
          <p14:tracePt t="35992" x="5905500" y="5721350"/>
          <p14:tracePt t="36009" x="7651750" y="5911850"/>
          <p14:tracePt t="36025" x="9194800" y="5949950"/>
          <p14:tracePt t="36042" x="10102850" y="5949950"/>
          <p14:tracePt t="36060" x="10674350" y="5803900"/>
          <p14:tracePt t="36076" x="10725150" y="5772150"/>
          <p14:tracePt t="36092" x="10775950" y="5708650"/>
          <p14:tracePt t="36108" x="10775950" y="5657850"/>
          <p14:tracePt t="36125" x="10775950" y="5518150"/>
          <p14:tracePt t="36141" x="10775950" y="5422900"/>
          <p14:tracePt t="36158" x="10775950" y="5346700"/>
          <p14:tracePt t="36174" x="10814050" y="5238750"/>
          <p14:tracePt t="36191" x="10896600" y="5137150"/>
          <p14:tracePt t="36208" x="10985500" y="5073650"/>
          <p14:tracePt t="36224" x="11036300" y="5060950"/>
          <p14:tracePt t="36241" x="11074400" y="5060950"/>
          <p14:tracePt t="36258" x="11131550" y="5060950"/>
          <p14:tracePt t="36277" x="11156950" y="5060950"/>
          <p14:tracePt t="36292" x="11169650" y="5060950"/>
          <p14:tracePt t="36309" x="11195050" y="5073650"/>
          <p14:tracePt t="36328" x="11195050" y="5080000"/>
          <p14:tracePt t="36358" x="11201400" y="5080000"/>
          <p14:tracePt t="36406" x="11188700" y="5086350"/>
          <p14:tracePt t="36421" x="11150600" y="5086350"/>
          <p14:tracePt t="36429" x="11099800" y="5086350"/>
          <p14:tracePt t="36441" x="10998200" y="5086350"/>
          <p14:tracePt t="36458" x="10585450" y="5118100"/>
          <p14:tracePt t="36476" x="10096500" y="5194300"/>
          <p14:tracePt t="36492" x="9823450" y="5232400"/>
          <p14:tracePt t="36510" x="9747250" y="5232400"/>
          <p14:tracePt t="36525" x="9696450" y="5232400"/>
          <p14:tracePt t="36541" x="9544050" y="5219700"/>
          <p14:tracePt t="36558" x="9417050" y="5143500"/>
          <p14:tracePt t="36577" x="9334500" y="5099050"/>
          <p14:tracePt t="36593" x="9264650" y="5054600"/>
          <p14:tracePt t="36608" x="9213850" y="5035550"/>
          <p14:tracePt t="36625" x="9150350" y="5035550"/>
          <p14:tracePt t="36631" x="9080500" y="5035550"/>
          <p14:tracePt t="36641" x="8991600" y="5035550"/>
          <p14:tracePt t="36658" x="8801100" y="5035550"/>
          <p14:tracePt t="36677" x="8445500" y="5035550"/>
          <p14:tracePt t="36691" x="8318500" y="5035550"/>
          <p14:tracePt t="36710" x="8064500" y="5035550"/>
          <p14:tracePt t="36725" x="8013700" y="5010150"/>
          <p14:tracePt t="36742" x="7981950" y="5003800"/>
          <p14:tracePt t="36775" x="7981950" y="4997450"/>
          <p14:tracePt t="36794" x="7981950" y="4965700"/>
          <p14:tracePt t="36809" x="7988300" y="4914900"/>
          <p14:tracePt t="36825" x="8001000" y="4876800"/>
          <p14:tracePt t="36842" x="8045450" y="4813300"/>
          <p14:tracePt t="36859" x="8051800" y="4768850"/>
          <p14:tracePt t="36875" x="8064500" y="4756150"/>
          <p14:tracePt t="36902" x="8064500" y="4749800"/>
          <p14:tracePt t="36910" x="8058150" y="4737100"/>
          <p14:tracePt t="36925" x="8045450" y="4711700"/>
          <p14:tracePt t="36942" x="8032750" y="4692650"/>
          <p14:tracePt t="36959" x="8001000" y="4654550"/>
          <p14:tracePt t="36975" x="7975600" y="4603750"/>
          <p14:tracePt t="36994" x="7943850" y="4565650"/>
          <p14:tracePt t="37008" x="7924800" y="4540250"/>
          <p14:tracePt t="37026" x="7918450" y="4527550"/>
          <p14:tracePt t="37144" x="7918450" y="4521200"/>
          <p14:tracePt t="37150" x="7918450" y="4495800"/>
          <p14:tracePt t="37159" x="7918450" y="4483100"/>
          <p14:tracePt t="37175" x="7918450" y="4457700"/>
          <p14:tracePt t="37192" x="7937500" y="4438650"/>
          <p14:tracePt t="37209" x="7937500" y="4432300"/>
          <p14:tracePt t="37244" x="7943850" y="4432300"/>
          <p14:tracePt t="37394" x="7943850" y="4419600"/>
          <p14:tracePt t="37401" x="7956550" y="4406900"/>
          <p14:tracePt t="37409" x="7962900" y="4381500"/>
          <p14:tracePt t="37426" x="7975600" y="4368800"/>
          <p14:tracePt t="37444" x="7994650" y="4349750"/>
          <p14:tracePt t="37533" x="8007350" y="4349750"/>
          <p14:tracePt t="37540" x="8026400" y="4349750"/>
          <p14:tracePt t="37549" x="8045450" y="4349750"/>
          <p14:tracePt t="37559" x="8051800" y="4349750"/>
          <p14:tracePt t="37576" x="8070850" y="4349750"/>
          <p14:tracePt t="37592" x="8083550" y="4349750"/>
          <p14:tracePt t="37609" x="8096250" y="4356100"/>
          <p14:tracePt t="37628" x="8102600" y="4356100"/>
          <p14:tracePt t="37643" x="8115300" y="4356100"/>
          <p14:tracePt t="37660" x="8128000" y="4368800"/>
          <p14:tracePt t="37676" x="8140700" y="4375150"/>
          <p14:tracePt t="37693" x="8147050" y="4375150"/>
          <p14:tracePt t="37813" x="8159750" y="4387850"/>
          <p14:tracePt t="37822" x="8166100" y="4387850"/>
          <p14:tracePt t="37828" x="8172450" y="4394200"/>
          <p14:tracePt t="37851" x="8191500" y="4394200"/>
          <p14:tracePt t="37861" x="8204200" y="4406900"/>
          <p14:tracePt t="37876" x="8210550" y="4413250"/>
          <p14:tracePt t="37892" x="8223250" y="4413250"/>
          <p14:tracePt t="37909" x="8229600" y="4419600"/>
          <p14:tracePt t="38310" x="8235950" y="4419600"/>
          <p14:tracePt t="39504" x="8223250" y="4419600"/>
          <p14:tracePt t="39513" x="8216900" y="4419600"/>
          <p14:tracePt t="39520" x="8197850" y="4419600"/>
          <p14:tracePt t="40407" x="8191500" y="4406900"/>
          <p14:tracePt t="40415" x="8178800" y="4400550"/>
          <p14:tracePt t="40429" x="8153400" y="4387850"/>
          <p14:tracePt t="40446" x="8115300" y="4375150"/>
          <p14:tracePt t="40463" x="8070850" y="4362450"/>
          <p14:tracePt t="40479" x="8045450" y="4362450"/>
          <p14:tracePt t="40496" x="8020050" y="4362450"/>
          <p14:tracePt t="40824" x="8007350" y="4362450"/>
          <p14:tracePt t="40837" x="7988300" y="4362450"/>
          <p14:tracePt t="40846" x="7962900" y="4362450"/>
          <p14:tracePt t="40863" x="7950200" y="4356100"/>
          <p14:tracePt t="40880" x="7937500" y="4349750"/>
          <p14:tracePt t="40896" x="7912100" y="4343400"/>
          <p14:tracePt t="41548" x="7924800" y="4349750"/>
          <p14:tracePt t="41909" x="7918450" y="4349750"/>
          <p14:tracePt t="41918" x="7912100" y="4349750"/>
          <p14:tracePt t="41932" x="7905750" y="4349750"/>
          <p14:tracePt t="41957" x="7899400" y="4349750"/>
          <p14:tracePt t="42104" x="7905750" y="4349750"/>
          <p14:tracePt t="42111" x="7918450" y="4349750"/>
          <p14:tracePt t="42125" x="7924800" y="4349750"/>
          <p14:tracePt t="42134" x="7931150" y="4356100"/>
          <p14:tracePt t="42150" x="7931150" y="4362450"/>
          <p14:tracePt t="44006" x="7950200" y="4368800"/>
          <p14:tracePt t="44021" x="8026400" y="4419600"/>
          <p14:tracePt t="44033" x="8070850" y="4445000"/>
          <p14:tracePt t="44050" x="8172450" y="4489450"/>
          <p14:tracePt t="44067" x="8299450" y="4546600"/>
          <p14:tracePt t="44084" x="8477250" y="4610100"/>
          <p14:tracePt t="44100" x="8502650" y="4629150"/>
          <p14:tracePt t="44117" x="8547100" y="4635500"/>
          <p14:tracePt t="44134" x="8572500" y="4635500"/>
          <p14:tracePt t="44145" x="8591550" y="4629150"/>
          <p14:tracePt t="44157" x="8597900" y="4622800"/>
          <p14:tracePt t="44214" x="8604250" y="4616450"/>
          <p14:tracePt t="44221" x="8604250" y="4603750"/>
          <p14:tracePt t="44233" x="8604250" y="4597400"/>
          <p14:tracePt t="44250" x="8616950" y="4559300"/>
          <p14:tracePt t="44268" x="8648700" y="4470400"/>
          <p14:tracePt t="44284" x="8667750" y="4438650"/>
          <p14:tracePt t="44300" x="8674100" y="4413250"/>
          <p14:tracePt t="44317" x="8686800" y="4375150"/>
          <p14:tracePt t="44333" x="8686800" y="4368800"/>
          <p14:tracePt t="44409" x="8686800" y="4362450"/>
          <p14:tracePt t="44421" x="8686800" y="4349750"/>
          <p14:tracePt t="44429" x="8686800" y="4343400"/>
          <p14:tracePt t="44440" x="8680450" y="4337050"/>
          <p14:tracePt t="44450" x="8674100" y="4330700"/>
          <p14:tracePt t="44469" x="8648700" y="4311650"/>
          <p14:tracePt t="44501" x="8629650" y="4311650"/>
          <p14:tracePt t="44517" x="8623300" y="4305300"/>
          <p14:tracePt t="44534" x="8610600" y="4305300"/>
          <p14:tracePt t="44550" x="8604250" y="4305300"/>
          <p14:tracePt t="44567" x="8597900" y="4292600"/>
          <p14:tracePt t="44584" x="8591550" y="4292600"/>
          <p14:tracePt t="44602" x="8572500" y="4292600"/>
          <p14:tracePt t="44617" x="8540750" y="4292600"/>
          <p14:tracePt t="44634" x="8515350" y="4286250"/>
          <p14:tracePt t="44645" x="8502650" y="4286250"/>
          <p14:tracePt t="44672" x="8496300" y="4279900"/>
          <p14:tracePt t="45735" x="8483600" y="4273550"/>
          <p14:tracePt t="45741" x="8464550" y="4273550"/>
          <p14:tracePt t="45751" x="8451850" y="4273550"/>
          <p14:tracePt t="45768" x="8445500" y="4273550"/>
          <p14:tracePt t="45785" x="8432800" y="4273550"/>
          <p14:tracePt t="45802" x="8413750" y="4273550"/>
          <p14:tracePt t="45818" x="8407400" y="4267200"/>
          <p14:tracePt t="45901" x="8401050" y="4267200"/>
          <p14:tracePt t="45910" x="8394700" y="4267200"/>
          <p14:tracePt t="45920" x="8382000" y="4267200"/>
          <p14:tracePt t="45935" x="8362950" y="4254500"/>
          <p14:tracePt t="45952" x="8356600" y="4254500"/>
          <p14:tracePt t="45969" x="8350250" y="4254500"/>
          <p14:tracePt t="47374" x="8362950" y="4235450"/>
          <p14:tracePt t="47381" x="8401050" y="4210050"/>
          <p14:tracePt t="47390" x="8445500" y="4178300"/>
          <p14:tracePt t="47403" x="8477250" y="4159250"/>
          <p14:tracePt t="47420" x="8534400" y="4121150"/>
          <p14:tracePt t="47437" x="8540750" y="4114800"/>
          <p14:tracePt t="47495" x="8559800" y="4114800"/>
          <p14:tracePt t="47502" x="8566150" y="4114800"/>
          <p14:tracePt t="47509" x="8578850" y="4114800"/>
          <p14:tracePt t="47520" x="8585200" y="4114800"/>
          <p14:tracePt t="47540" x="8597900" y="4114800"/>
          <p14:tracePt t="47553" x="8636000" y="4121150"/>
          <p14:tracePt t="47572" x="8705850" y="4159250"/>
          <p14:tracePt t="47589" x="8731250" y="4165600"/>
          <p14:tracePt t="47606" x="8743950" y="4178300"/>
          <p14:tracePt t="47620" x="8756650" y="4184650"/>
          <p14:tracePt t="47638" x="8782050" y="4203700"/>
          <p14:tracePt t="47646" x="8820150" y="4216400"/>
          <p14:tracePt t="47656" x="8832850" y="4222750"/>
          <p14:tracePt t="47671" x="8896350" y="4254500"/>
          <p14:tracePt t="47687" x="8940800" y="4273550"/>
          <p14:tracePt t="47704" x="9004300" y="4298950"/>
          <p14:tracePt t="47720" x="9086850" y="4318000"/>
          <p14:tracePt t="47737" x="9163050" y="4337050"/>
          <p14:tracePt t="47754" x="9213850" y="4337050"/>
          <p14:tracePt t="47773" x="9251950" y="4349750"/>
          <p14:tracePt t="47879" x="9271000" y="4349750"/>
          <p14:tracePt t="47892" x="9290050" y="4349750"/>
          <p14:tracePt t="47899" x="9296400" y="4356100"/>
          <p14:tracePt t="48025" x="9302750" y="4356100"/>
          <p14:tracePt t="48205" x="9296400" y="4356100"/>
          <p14:tracePt t="48212" x="9290050" y="4356100"/>
          <p14:tracePt t="48228" x="9277350" y="4356100"/>
          <p14:tracePt t="48253" x="9277350" y="4349750"/>
          <p14:tracePt t="48263" x="9271000" y="4343400"/>
          <p14:tracePt t="48271" x="9264650" y="4337050"/>
          <p14:tracePt t="48287" x="9258300" y="4330700"/>
          <p14:tracePt t="48643" x="9258300" y="4324350"/>
          <p14:tracePt t="48659" x="9271000" y="4318000"/>
          <p14:tracePt t="50253" x="9283700" y="4318000"/>
          <p14:tracePt t="50267" x="9309100" y="4318000"/>
          <p14:tracePt t="50274" x="9328150" y="4318000"/>
          <p14:tracePt t="50291" x="9353550" y="4324350"/>
          <p14:tracePt t="50309" x="9372600" y="4337050"/>
          <p14:tracePt t="50326" x="9398000" y="4362450"/>
          <p14:tracePt t="50341" x="9429750" y="4387850"/>
          <p14:tracePt t="50356" x="9455150" y="4419600"/>
          <p14:tracePt t="50373" x="9467850" y="4432300"/>
          <p14:tracePt t="50390" x="9474200" y="4438650"/>
          <p14:tracePt t="50407" x="9486900" y="4451350"/>
          <p14:tracePt t="50445" x="9493250" y="4457700"/>
          <p14:tracePt t="50535" x="9505950" y="4457700"/>
          <p14:tracePt t="50544" x="9537700" y="4457700"/>
          <p14:tracePt t="50557" x="9594850" y="4457700"/>
          <p14:tracePt t="50574" x="9671050" y="4457700"/>
          <p14:tracePt t="50590" x="9740900" y="4457700"/>
          <p14:tracePt t="50607" x="9785350" y="4457700"/>
          <p14:tracePt t="51006" x="9798050" y="4457700"/>
          <p14:tracePt t="51023" x="9817100" y="4457700"/>
          <p14:tracePt t="51029" x="9829800" y="4457700"/>
          <p14:tracePt t="51043" x="9836150" y="4457700"/>
          <p14:tracePt t="51057" x="9842500" y="4457700"/>
          <p14:tracePt t="51678" x="9848850" y="4457700"/>
          <p14:tracePt t="51686" x="9893300" y="4483100"/>
          <p14:tracePt t="51693" x="9906000" y="4483100"/>
          <p14:tracePt t="51708" x="9944100" y="4502150"/>
          <p14:tracePt t="51725" x="9982200" y="4502150"/>
          <p14:tracePt t="51741" x="10020300" y="4502150"/>
          <p14:tracePt t="51758" x="10052050" y="4502150"/>
          <p14:tracePt t="51775" x="10096500" y="4502150"/>
          <p14:tracePt t="51791" x="10128250" y="4502150"/>
          <p14:tracePt t="51808" x="10140950" y="4502150"/>
          <p14:tracePt t="52958" x="10140950" y="4508500"/>
          <p14:tracePt t="52964" x="10147300" y="4514850"/>
          <p14:tracePt t="52977" x="10147300" y="4527550"/>
          <p14:tracePt t="52993" x="10160000" y="4540250"/>
          <p14:tracePt t="53029" x="10160000" y="4552950"/>
          <p14:tracePt t="53037" x="10160000" y="4591050"/>
          <p14:tracePt t="53045" x="10166350" y="4610100"/>
          <p14:tracePt t="53060" x="10185400" y="4654550"/>
          <p14:tracePt t="53076" x="10191750" y="4673600"/>
          <p14:tracePt t="53109" x="10191750" y="4686300"/>
          <p14:tracePt t="57452" x="10179050" y="4699000"/>
          <p14:tracePt t="57461" x="10172700" y="4711700"/>
          <p14:tracePt t="57468" x="10134600" y="4737100"/>
          <p14:tracePt t="57481" x="10109200" y="4762500"/>
          <p14:tracePt t="57498" x="10045700" y="4819650"/>
          <p14:tracePt t="57516" x="9874250" y="4933950"/>
          <p14:tracePt t="57532" x="9734550" y="5016500"/>
          <p14:tracePt t="57548" x="9607550" y="5080000"/>
          <p14:tracePt t="57564" x="9442450" y="5181600"/>
          <p14:tracePt t="57581" x="9245600" y="5302250"/>
          <p14:tracePt t="57598" x="8826500" y="5461000"/>
          <p14:tracePt t="57615" x="8547100" y="5568950"/>
          <p14:tracePt t="57631" x="8318500" y="5626100"/>
          <p14:tracePt t="57648" x="8045450" y="5683250"/>
          <p14:tracePt t="57655" x="7918450" y="5708650"/>
          <p14:tracePt t="57664" x="7791450" y="5708650"/>
          <p14:tracePt t="57681" x="7512050" y="5708650"/>
          <p14:tracePt t="57701" x="7118350" y="5708650"/>
          <p14:tracePt t="57717" x="6921500" y="5708650"/>
          <p14:tracePt t="57731" x="6832600" y="5708650"/>
          <p14:tracePt t="57748" x="6578600" y="5708650"/>
          <p14:tracePt t="57766" x="6419850" y="5702300"/>
          <p14:tracePt t="57781" x="6350000" y="5683250"/>
          <p14:tracePt t="57799" x="6330950" y="5683250"/>
          <p14:tracePt t="57869" x="6330950" y="5740400"/>
          <p14:tracePt t="57877" x="6350000" y="5772150"/>
          <p14:tracePt t="57886" x="6356350" y="5803900"/>
          <p14:tracePt t="57898" x="6356350" y="5822950"/>
          <p14:tracePt t="57917" x="6356350" y="5861050"/>
          <p14:tracePt t="57932" x="6356350" y="5873750"/>
          <p14:tracePt t="57949" x="6356350" y="5880100"/>
          <p14:tracePt t="57983" x="6356350" y="5886450"/>
          <p14:tracePt t="58000" x="6292850" y="5886450"/>
          <p14:tracePt t="58015" x="6203950" y="5886450"/>
          <p14:tracePt t="58032" x="6121400" y="5886450"/>
          <p14:tracePt t="58049" x="6013450" y="5854700"/>
          <p14:tracePt t="58065" x="5937250" y="5822950"/>
          <p14:tracePt t="58082" x="5886450" y="5797550"/>
          <p14:tracePt t="58144" x="5886450" y="5791200"/>
          <p14:tracePt t="58150" x="5886450" y="5784850"/>
          <p14:tracePt t="58157" x="5886450" y="5772150"/>
          <p14:tracePt t="58181" x="5892800" y="5765800"/>
          <p14:tracePt t="58190" x="5918200" y="5765800"/>
          <p14:tracePt t="58201" x="5937250" y="5746750"/>
          <p14:tracePt t="58217" x="6013450" y="5740400"/>
          <p14:tracePt t="58232" x="6115050" y="5740400"/>
          <p14:tracePt t="58249" x="6229350" y="5740400"/>
          <p14:tracePt t="58266" x="6318250" y="5740400"/>
          <p14:tracePt t="58282" x="6413500" y="5740400"/>
          <p14:tracePt t="58300" x="6457950" y="5740400"/>
          <p14:tracePt t="58535" x="6438900" y="5734050"/>
          <p14:tracePt t="58541" x="6426200" y="5727700"/>
          <p14:tracePt t="58549" x="6388100" y="5727700"/>
          <p14:tracePt t="58566" x="6318250" y="5721350"/>
          <p14:tracePt t="58582" x="6248400" y="5695950"/>
          <p14:tracePt t="58599" x="6165850" y="5683250"/>
          <p14:tracePt t="58616" x="6127750" y="5683250"/>
          <p14:tracePt t="58632" x="6108700" y="5676900"/>
          <p14:tracePt t="58710" x="6096000" y="5664200"/>
          <p14:tracePt t="58719" x="6089650" y="5664200"/>
          <p14:tracePt t="58776" x="6076950" y="5657850"/>
          <p14:tracePt t="58790" x="6070600" y="5657850"/>
          <p14:tracePt t="58805" x="6051550" y="5651500"/>
          <p14:tracePt t="58813" x="6045200" y="5645150"/>
          <p14:tracePt t="58822" x="6032500" y="5638800"/>
          <p14:tracePt t="58833" x="6013450" y="5638800"/>
          <p14:tracePt t="58850" x="5975350" y="5626100"/>
          <p14:tracePt t="58866" x="5905500" y="5626100"/>
          <p14:tracePt t="58885" x="5759450" y="5613400"/>
          <p14:tracePt t="58900" x="5600700" y="5588000"/>
          <p14:tracePt t="58916" x="5537200" y="5588000"/>
          <p14:tracePt t="58935" x="5416550" y="5568950"/>
          <p14:tracePt t="58950" x="5391150" y="5568950"/>
          <p14:tracePt t="59029" x="5454650" y="5588000"/>
          <p14:tracePt t="59037" x="5511800" y="5619750"/>
          <p14:tracePt t="59049" x="5607050" y="5657850"/>
          <p14:tracePt t="59066" x="5816600" y="5721350"/>
          <p14:tracePt t="59084" x="6083300" y="5740400"/>
          <p14:tracePt t="59099" x="6223000" y="5740400"/>
          <p14:tracePt t="59116" x="6502400" y="5740400"/>
          <p14:tracePt t="59133" x="6597650" y="5721350"/>
          <p14:tracePt t="59149" x="6635750" y="5721350"/>
          <p14:tracePt t="59166" x="6654800" y="5715000"/>
          <p14:tracePt t="59212" x="6673850" y="5715000"/>
          <p14:tracePt t="59219" x="6692900" y="5715000"/>
          <p14:tracePt t="59233" x="6705600" y="5702300"/>
          <p14:tracePt t="59249" x="6775450" y="5702300"/>
          <p14:tracePt t="59266" x="6858000" y="5695950"/>
          <p14:tracePt t="59283" x="6902450" y="5683250"/>
          <p14:tracePt t="59299" x="6985000" y="5657850"/>
          <p14:tracePt t="59316" x="7035800" y="5651500"/>
          <p14:tracePt t="59333" x="7092950" y="5651500"/>
          <p14:tracePt t="59349" x="7162800" y="5638800"/>
          <p14:tracePt t="59366" x="7200900" y="5626100"/>
          <p14:tracePt t="59383" x="7245350" y="5626100"/>
          <p14:tracePt t="59399" x="7277100" y="5613400"/>
          <p14:tracePt t="59416" x="7302500" y="5613400"/>
          <p14:tracePt t="59433" x="7334250" y="5607050"/>
          <p14:tracePt t="59449" x="7385050" y="5607050"/>
          <p14:tracePt t="59466" x="7423150" y="5594350"/>
          <p14:tracePt t="59483" x="7473950" y="5588000"/>
          <p14:tracePt t="59500" x="7480300" y="5588000"/>
          <p14:tracePt t="59846" x="7473950" y="5588000"/>
          <p14:tracePt t="59854" x="7429500" y="5588000"/>
          <p14:tracePt t="59863" x="7385050" y="5588000"/>
          <p14:tracePt t="59872" x="7321550" y="5588000"/>
          <p14:tracePt t="59886" x="7156450" y="5588000"/>
          <p14:tracePt t="59901" x="6978650" y="5588000"/>
          <p14:tracePt t="59919" x="6800850" y="5588000"/>
          <p14:tracePt t="59934" x="6699250" y="5588000"/>
          <p14:tracePt t="59951" x="6667500" y="5588000"/>
          <p14:tracePt t="59967" x="6661150" y="5588000"/>
          <p14:tracePt t="60077" x="6667500" y="5588000"/>
          <p14:tracePt t="60085" x="6705600" y="5588000"/>
          <p14:tracePt t="60101" x="6845300" y="5588000"/>
          <p14:tracePt t="60118" x="7035800" y="5568950"/>
          <p14:tracePt t="60136" x="7315200" y="5556250"/>
          <p14:tracePt t="60149" x="7512050" y="5556250"/>
          <p14:tracePt t="60168" x="7620000" y="5556250"/>
          <p14:tracePt t="60184" x="7689850" y="5556250"/>
          <p14:tracePt t="60202" x="7721600" y="5556250"/>
          <p14:tracePt t="61077" x="7696200" y="5556250"/>
          <p14:tracePt t="61085" x="7658100" y="5556250"/>
          <p14:tracePt t="61092" x="7569200" y="5568950"/>
          <p14:tracePt t="61105" x="7467600" y="5600700"/>
          <p14:tracePt t="61120" x="7289800" y="5683250"/>
          <p14:tracePt t="61135" x="7054850" y="5765800"/>
          <p14:tracePt t="61142" x="6940550" y="5797550"/>
          <p14:tracePt t="61152" x="6858000" y="5842000"/>
          <p14:tracePt t="61169" x="6527800" y="5962650"/>
          <p14:tracePt t="61188" x="6184900" y="6064250"/>
          <p14:tracePt t="61202" x="5911850" y="6172200"/>
          <p14:tracePt t="61220" x="5524500" y="6242050"/>
          <p14:tracePt t="61238" x="5245100" y="6311900"/>
          <p14:tracePt t="61252" x="5118100" y="6337300"/>
          <p14:tracePt t="61269" x="4737100" y="6343650"/>
          <p14:tracePt t="61285" x="4438650" y="6343650"/>
          <p14:tracePt t="61302" x="4191000" y="6343650"/>
          <p14:tracePt t="61320" x="4000500" y="6343650"/>
          <p14:tracePt t="61337" x="3892550" y="6343650"/>
          <p14:tracePt t="61354" x="3860800" y="6343650"/>
          <p14:tracePt t="61551" x="3841750" y="6343650"/>
          <p14:tracePt t="61560" x="3790950" y="6337300"/>
          <p14:tracePt t="61573" x="3721100" y="6305550"/>
          <p14:tracePt t="61590" x="3479800" y="6280150"/>
          <p14:tracePt t="61604" x="3333750" y="6248400"/>
          <p14:tracePt t="61621" x="3200400" y="6229350"/>
          <p14:tracePt t="61639" x="3073400" y="6197600"/>
          <p14:tracePt t="61647" x="3028950" y="6191250"/>
          <p14:tracePt t="61656" x="2997200" y="6178550"/>
          <p14:tracePt t="61670" x="2984500" y="6178550"/>
          <p14:tracePt t="61790" x="2990850" y="6178550"/>
          <p14:tracePt t="61797" x="3048000" y="6178550"/>
          <p14:tracePt t="61807" x="3092450" y="6178550"/>
          <p14:tracePt t="61821" x="3194050" y="6178550"/>
          <p14:tracePt t="61837" x="3314700" y="6203950"/>
          <p14:tracePt t="61854" x="3486150" y="6235700"/>
          <p14:tracePt t="61871" x="3657600" y="6286500"/>
          <p14:tracePt t="61887" x="3721100" y="6292850"/>
          <p14:tracePt t="61904" x="3752850" y="6305550"/>
          <p14:tracePt t="61921" x="3790950" y="6311900"/>
          <p14:tracePt t="61938" x="3873500" y="6356350"/>
          <p14:tracePt t="61954" x="3968750" y="6381750"/>
          <p14:tracePt t="61972" x="4095750" y="6413500"/>
          <p14:tracePt t="61989" x="4191000" y="6438900"/>
          <p14:tracePt t="62005" x="4273550" y="6464300"/>
          <p14:tracePt t="62021" x="4349750" y="6483350"/>
          <p14:tracePt t="62037" x="4419600" y="6508750"/>
          <p14:tracePt t="62053" x="4502150" y="6534150"/>
          <p14:tracePt t="62069" x="4546600" y="6540500"/>
          <p14:tracePt t="62086" x="4629150" y="6553200"/>
          <p14:tracePt t="62104" x="4743450" y="6565900"/>
          <p14:tracePt t="62119" x="4953000" y="6597650"/>
          <p14:tracePt t="62137" x="5207000" y="6629400"/>
          <p14:tracePt t="62149" x="5480050" y="6680200"/>
          <p14:tracePt t="62157" x="5594350" y="6692900"/>
          <p14:tracePt t="62170" x="5721350" y="6692900"/>
          <p14:tracePt t="62187" x="5924550" y="6724650"/>
          <p14:tracePt t="62204" x="6070600" y="6743700"/>
          <p14:tracePt t="62220" x="6146800" y="6743700"/>
          <p14:tracePt t="62238" x="6184900" y="6743700"/>
          <p14:tracePt t="62253" x="6191250" y="6743700"/>
          <p14:tracePt t="62295" x="6197600" y="6743700"/>
          <p14:tracePt t="62303" x="6223000" y="6743700"/>
          <p14:tracePt t="62321" x="6280150" y="6743700"/>
          <p14:tracePt t="62337" x="6375400" y="6756400"/>
          <p14:tracePt t="62353" x="6496050" y="6775450"/>
          <p14:tracePt t="62371" x="6584950" y="6775450"/>
          <p14:tracePt t="62389" x="6673850" y="6775450"/>
          <p14:tracePt t="62403" x="6699250" y="6775450"/>
          <p14:tracePt t="62528" x="6705600" y="6775450"/>
          <p14:tracePt t="62533" x="6711950" y="6762750"/>
          <p14:tracePt t="62542" x="6718300" y="6762750"/>
          <p14:tracePt t="62554" x="6743700" y="6756400"/>
          <p14:tracePt t="62570" x="6769100" y="6743700"/>
          <p14:tracePt t="62588" x="6794500" y="6731000"/>
          <p14:tracePt t="62645" x="6794500" y="6724650"/>
          <p14:tracePt t="62653" x="6794500" y="6711950"/>
          <p14:tracePt t="62661" x="6794500" y="6705600"/>
          <p14:tracePt t="62685" x="6794500" y="6692900"/>
          <p14:tracePt t="62703" x="6800850" y="6673850"/>
          <p14:tracePt t="62717" x="6813550" y="6661150"/>
          <p14:tracePt t="62725" x="6813550" y="6654800"/>
          <p14:tracePt t="62737" x="6813550" y="6642100"/>
          <p14:tracePt t="62753" x="6813550" y="6623050"/>
          <p14:tracePt t="62852" x="6813550" y="6616700"/>
          <p14:tracePt t="62860" x="6813550" y="6610350"/>
          <p14:tracePt t="62876" x="6813550" y="6604000"/>
          <p14:tracePt t="62900" x="6813550" y="6591300"/>
          <p14:tracePt t="62939" x="6813550" y="6584950"/>
          <p14:tracePt t="62949" x="6819900" y="6578600"/>
          <p14:tracePt t="62956" x="6826250" y="6578600"/>
          <p14:tracePt t="62970" x="6851650" y="6559550"/>
          <p14:tracePt t="62987" x="7010400" y="6515100"/>
          <p14:tracePt t="63003" x="7143750" y="6477000"/>
          <p14:tracePt t="63020" x="7346950" y="6445250"/>
          <p14:tracePt t="63037" x="7575550" y="6445250"/>
          <p14:tracePt t="63053" x="7753350" y="6445250"/>
          <p14:tracePt t="63070" x="7804150" y="6445250"/>
          <p14:tracePt t="63087" x="7816850" y="6445250"/>
          <p14:tracePt t="63472" x="7791450" y="6445250"/>
          <p14:tracePt t="63480" x="7772400" y="6451600"/>
          <p14:tracePt t="63489" x="7727950" y="6477000"/>
          <p14:tracePt t="63506" x="7581900" y="6534150"/>
          <p14:tracePt t="63521" x="7486650" y="6578600"/>
          <p14:tracePt t="63538" x="7359650" y="6648450"/>
          <p14:tracePt t="63557" x="7086600" y="6845300"/>
          <p14:tracePt t="63575" x="6508750" y="6851650"/>
          <p14:tracePt t="63588" x="6184900" y="6851650"/>
          <p14:tracePt t="63604" x="5346700" y="6851650"/>
          <p14:tracePt t="63621" x="4914900" y="6851650"/>
          <p14:tracePt t="63639" x="4349750" y="6851650"/>
          <p14:tracePt t="63650" x="4083050" y="6845300"/>
          <p14:tracePt t="63661" x="3517900" y="6699250"/>
          <p14:tracePt t="63672" x="3206750" y="6604000"/>
          <p14:tracePt t="63689" x="2654300" y="6413500"/>
          <p14:tracePt t="63706" x="2317750" y="6261100"/>
          <p14:tracePt t="63725" x="1784350" y="6019800"/>
          <p14:tracePt t="63740" x="1460500" y="5759450"/>
          <p14:tracePt t="63757" x="1250950" y="5467350"/>
          <p14:tracePt t="63773" x="831850" y="4889500"/>
          <p14:tracePt t="63790" x="463550" y="4210050"/>
          <p14:tracePt t="63806" x="139700" y="3467100"/>
          <p14:tracePt t="63824" x="38100" y="2933700"/>
          <p14:tracePt t="63840" x="44450" y="2540000"/>
          <p14:tracePt t="63856" x="228600" y="2012950"/>
          <p14:tracePt t="63873" x="450850" y="1473200"/>
          <p14:tracePt t="63889" x="698500" y="1066800"/>
          <p14:tracePt t="63908" x="1003300" y="711200"/>
          <p14:tracePt t="63926" x="1263650" y="361950"/>
          <p14:tracePt t="64061" x="1631950" y="19050"/>
          <p14:tracePt t="64094" x="2127250" y="0"/>
          <p14:tracePt t="64110" x="2209800" y="0"/>
          <p14:tracePt t="64122" x="2222500" y="0"/>
          <p14:tracePt t="64139" x="2228850" y="0"/>
          <p14:tracePt t="64277" x="2222500" y="0"/>
          <p14:tracePt t="64285" x="2216150" y="0"/>
          <p14:tracePt t="64293" x="2197100" y="0"/>
          <p14:tracePt t="64305" x="2190750" y="0"/>
          <p14:tracePt t="64327" x="2114550" y="44450"/>
          <p14:tracePt t="64343" x="1993900" y="114300"/>
          <p14:tracePt t="64356" x="1924050" y="158750"/>
          <p14:tracePt t="64372" x="1879600" y="171450"/>
          <p14:tracePt t="64389" x="1816100" y="184150"/>
          <p14:tracePt t="64405" x="1803400" y="190500"/>
          <p14:tracePt t="64422" x="1790700" y="190500"/>
          <p14:tracePt t="64439" x="1771650" y="190500"/>
          <p14:tracePt t="64456" x="1733550" y="190500"/>
          <p14:tracePt t="64472" x="1689100" y="190500"/>
          <p14:tracePt t="64489" x="1651000" y="190500"/>
          <p14:tracePt t="64506" x="1631950" y="190500"/>
          <p14:tracePt t="64522" x="1606550" y="190500"/>
          <p14:tracePt t="64540" x="1581150" y="184150"/>
          <p14:tracePt t="64555" x="1581150" y="177800"/>
          <p14:tracePt t="65108" x="1422400" y="10795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72655" y="461818"/>
                <a:ext cx="11249891" cy="6105237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2100" dirty="0" smtClean="0"/>
                  <a:t>The </a:t>
                </a:r>
                <a:r>
                  <a:rPr lang="en-US" sz="2100" dirty="0"/>
                  <a:t>attention context </a:t>
                </a:r>
                <a:r>
                  <a:rPr lang="en-US" sz="2100" dirty="0" smtClean="0"/>
                  <a:t>vector:</a:t>
                </a:r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r>
                  <a:rPr lang="en-US" sz="2100" dirty="0"/>
                  <a:t>The decoder state is a recurrent function implemented </a:t>
                </a:r>
                <a:r>
                  <a:rPr lang="en-US" sz="2100" dirty="0" smtClean="0"/>
                  <a:t>as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𝐿𝑆𝑇𝑀𝐶𝑒𝑙𝑙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100" dirty="0" smtClean="0"/>
              </a:p>
              <a:p>
                <a:r>
                  <a:rPr lang="en-US" sz="2100" dirty="0"/>
                  <a:t>T</a:t>
                </a:r>
                <a:r>
                  <a:rPr lang="en-US" sz="2100" dirty="0" smtClean="0"/>
                  <a:t>he </a:t>
                </a:r>
                <a:r>
                  <a:rPr lang="en-US" sz="2100" dirty="0"/>
                  <a:t>final prediction </a:t>
                </a:r>
                <a:r>
                  <a:rPr lang="en-US" sz="2100" dirty="0" smtClean="0"/>
                  <a:t>probability :</a:t>
                </a:r>
              </a:p>
              <a:p>
                <a:endParaRPr lang="en-US" sz="2400" dirty="0"/>
              </a:p>
              <a:p>
                <a:pPr marL="0" indent="0">
                  <a:buNone/>
                </a:pPr>
                <a:r>
                  <a:rPr lang="en-US" sz="2400" b="1" dirty="0" err="1" smtClean="0"/>
                  <a:t>Pretraining</a:t>
                </a:r>
                <a:r>
                  <a:rPr lang="en-US" sz="2400" b="1" dirty="0" smtClean="0"/>
                  <a:t> and </a:t>
                </a:r>
                <a:r>
                  <a:rPr lang="en-US" sz="2400" b="1" dirty="0"/>
                  <a:t>Initial convolutional network</a:t>
                </a:r>
                <a:r>
                  <a:rPr lang="en-US" sz="2400" b="1" dirty="0" smtClean="0"/>
                  <a:t>:</a:t>
                </a:r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r>
                  <a:rPr lang="en-US" sz="2100" dirty="0"/>
                  <a:t>	Start with a small encoder and grow it step by step</a:t>
                </a:r>
              </a:p>
              <a:p>
                <a:r>
                  <a:rPr lang="en-US" sz="2100" dirty="0"/>
                  <a:t>	learning </a:t>
                </a:r>
                <a:r>
                  <a:rPr lang="en-US" sz="2100" dirty="0" smtClean="0"/>
                  <a:t>rate warmup </a:t>
                </a:r>
                <a:r>
                  <a:rPr lang="en-US" sz="2100" dirty="0"/>
                  <a:t>and scheduling of </a:t>
                </a:r>
                <a:r>
                  <a:rPr lang="en-US" sz="2100" dirty="0" smtClean="0"/>
                  <a:t>regularization(drop out and label smoothing)</a:t>
                </a:r>
              </a:p>
              <a:p>
                <a:r>
                  <a:rPr lang="en-US" sz="2100" dirty="0" smtClean="0"/>
                  <a:t>It helps to have a larger batch-size (or accumulated gradient)</a:t>
                </a:r>
              </a:p>
              <a:p>
                <a:r>
                  <a:rPr lang="en-US" sz="2100" dirty="0" smtClean="0"/>
                  <a:t>Making convergence initially more stable and easier </a:t>
                </a:r>
              </a:p>
              <a:p>
                <a:r>
                  <a:rPr lang="en-US" sz="2100" dirty="0" smtClean="0"/>
                  <a:t>convergence </a:t>
                </a:r>
                <a:r>
                  <a:rPr lang="en-US" sz="2100" dirty="0" smtClean="0"/>
                  <a:t>dose not occur without </a:t>
                </a:r>
                <a:r>
                  <a:rPr lang="en-US" sz="2100" dirty="0" err="1" smtClean="0"/>
                  <a:t>pretraining</a:t>
                </a:r>
                <a:r>
                  <a:rPr lang="en-US" sz="2100" dirty="0" smtClean="0"/>
                  <a:t>( though too much hurts performance so it needs tuning)</a:t>
                </a:r>
                <a:endParaRPr lang="en-US" sz="2100" dirty="0"/>
              </a:p>
              <a:p>
                <a:r>
                  <a:rPr lang="en-US" sz="2100" dirty="0"/>
                  <a:t>adding </a:t>
                </a:r>
                <a:r>
                  <a:rPr lang="en-US" sz="2100" dirty="0" smtClean="0"/>
                  <a:t>convolutional layers </a:t>
                </a:r>
                <a:r>
                  <a:rPr lang="en-US" sz="2100" dirty="0"/>
                  <a:t>as the initial encoder </a:t>
                </a:r>
                <a:r>
                  <a:rPr lang="en-US" sz="2100" dirty="0" smtClean="0"/>
                  <a:t>layers, directly on the features, before the BLSTM layers</a:t>
                </a:r>
              </a:p>
              <a:p>
                <a:r>
                  <a:rPr lang="en-US" sz="2100" dirty="0" smtClean="0"/>
                  <a:t>It made convergence more unstable but increased overall performance in some cases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 </a:t>
                </a:r>
                <a:endParaRPr lang="en-US" sz="18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2655" y="461818"/>
                <a:ext cx="11249891" cy="6105237"/>
              </a:xfrm>
              <a:blipFill>
                <a:blip r:embed="rId4"/>
                <a:stretch>
                  <a:fillRect l="-542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2778" y="766906"/>
            <a:ext cx="1647825" cy="561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3976" y="1826490"/>
            <a:ext cx="4676775" cy="3048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698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594"/>
    </mc:Choice>
    <mc:Fallback>
      <p:transition spd="slow" advTm="85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 mod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2" y="452718"/>
            <a:ext cx="8174616" cy="369318"/>
          </a:xfrm>
        </p:spPr>
        <p:txBody>
          <a:bodyPr/>
          <a:lstStyle/>
          <a:p>
            <a:r>
              <a:rPr lang="en-US" sz="2000" b="1" dirty="0"/>
              <a:t>Decoupled decoder </a:t>
            </a:r>
            <a:r>
              <a:rPr lang="en-US" sz="2000" b="1" dirty="0" smtClean="0"/>
              <a:t>LSTM (for faster training)</a:t>
            </a:r>
            <a:endParaRPr lang="en-US" sz="2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914400"/>
            <a:ext cx="10372870" cy="5800436"/>
          </a:xfrm>
        </p:spPr>
        <p:txBody>
          <a:bodyPr>
            <a:normAutofit/>
          </a:bodyPr>
          <a:lstStyle/>
          <a:p>
            <a:r>
              <a:rPr lang="en-US" sz="1800" dirty="0" smtClean="0"/>
              <a:t>Only depends on ground truth instead of attention context</a:t>
            </a:r>
          </a:p>
          <a:p>
            <a:r>
              <a:rPr lang="en-US" sz="1800" dirty="0"/>
              <a:t>allows for the direct use of </a:t>
            </a:r>
            <a:r>
              <a:rPr lang="en-US" sz="1800" dirty="0" smtClean="0"/>
              <a:t>very fast LSTM</a:t>
            </a:r>
          </a:p>
          <a:p>
            <a:r>
              <a:rPr lang="en-US" sz="1800" dirty="0" smtClean="0"/>
              <a:t>Use dot-attention </a:t>
            </a:r>
          </a:p>
          <a:p>
            <a:r>
              <a:rPr lang="en-US" sz="1800" dirty="0" smtClean="0"/>
              <a:t>More overfitting in these models(like transformers)</a:t>
            </a:r>
          </a:p>
          <a:p>
            <a:r>
              <a:rPr lang="en-US" sz="1800" dirty="0"/>
              <a:t>performs good, </a:t>
            </a:r>
            <a:r>
              <a:rPr lang="en-US" sz="1800" dirty="0" smtClean="0"/>
              <a:t>but worse </a:t>
            </a:r>
            <a:r>
              <a:rPr lang="en-US" sz="1800" dirty="0"/>
              <a:t>than the LSTM </a:t>
            </a:r>
            <a:r>
              <a:rPr lang="en-US" sz="1800" dirty="0" smtClean="0"/>
              <a:t>baseline</a:t>
            </a:r>
            <a:endParaRPr lang="en-US" sz="1800" dirty="0"/>
          </a:p>
          <a:p>
            <a:pPr marL="0" indent="0">
              <a:buNone/>
            </a:pPr>
            <a:r>
              <a:rPr lang="en-US" b="1" dirty="0"/>
              <a:t>TRANSFORMER-BASED ASR </a:t>
            </a:r>
            <a:r>
              <a:rPr lang="en-US" b="1" dirty="0" smtClean="0"/>
              <a:t>MODEL</a:t>
            </a:r>
          </a:p>
          <a:p>
            <a:r>
              <a:rPr lang="en-US" sz="1800" dirty="0"/>
              <a:t>Consists of stacked layers</a:t>
            </a:r>
          </a:p>
          <a:p>
            <a:r>
              <a:rPr lang="en-US" sz="1800" dirty="0" smtClean="0"/>
              <a:t>The </a:t>
            </a:r>
            <a:r>
              <a:rPr lang="en-US" sz="1800" dirty="0"/>
              <a:t>encoder </a:t>
            </a:r>
            <a:r>
              <a:rPr lang="en-US" sz="1800" dirty="0" smtClean="0"/>
              <a:t>: </a:t>
            </a:r>
            <a:r>
              <a:rPr lang="en-US" sz="1800" dirty="0" err="1"/>
              <a:t>multihead</a:t>
            </a:r>
            <a:r>
              <a:rPr lang="en-US" sz="1800" dirty="0"/>
              <a:t> self-attention layer  </a:t>
            </a:r>
            <a:r>
              <a:rPr lang="en-US" sz="1800" dirty="0" smtClean="0"/>
              <a:t>+  feedforward layer</a:t>
            </a:r>
          </a:p>
          <a:p>
            <a:r>
              <a:rPr lang="en-US" sz="1800" dirty="0" smtClean="0"/>
              <a:t>Normalization + dropout and residual connection</a:t>
            </a:r>
          </a:p>
          <a:p>
            <a:r>
              <a:rPr lang="en-US" sz="1800" dirty="0"/>
              <a:t>decoder </a:t>
            </a:r>
            <a:r>
              <a:rPr lang="en-US" sz="1800" dirty="0" smtClean="0"/>
              <a:t>is similar </a:t>
            </a:r>
            <a:r>
              <a:rPr lang="en-US" sz="1800" dirty="0"/>
              <a:t>to the encoder </a:t>
            </a:r>
            <a:r>
              <a:rPr lang="en-US" sz="1800" dirty="0" smtClean="0"/>
              <a:t>+ multi-head </a:t>
            </a:r>
            <a:r>
              <a:rPr lang="en-US" sz="1800" dirty="0"/>
              <a:t>attention layer </a:t>
            </a:r>
            <a:r>
              <a:rPr lang="en-US" sz="1800" dirty="0" smtClean="0"/>
              <a:t>for coupling </a:t>
            </a:r>
          </a:p>
          <a:p>
            <a:r>
              <a:rPr lang="en-US" sz="1800" dirty="0" smtClean="0"/>
              <a:t>Time reduction in the encoder</a:t>
            </a:r>
          </a:p>
          <a:p>
            <a:r>
              <a:rPr lang="en-US" sz="1800" dirty="0" smtClean="0"/>
              <a:t>2 layer of BLSTM + Max-pooling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6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203"/>
    </mc:Choice>
    <mc:Fallback xmlns="">
      <p:transition spd="slow" advTm="1112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397027"/>
          </a:xfrm>
        </p:spPr>
        <p:txBody>
          <a:bodyPr/>
          <a:lstStyle/>
          <a:p>
            <a:r>
              <a:rPr lang="en-US" sz="2000" b="1" dirty="0" err="1" smtClean="0"/>
              <a:t>Pretraining</a:t>
            </a:r>
            <a:endParaRPr lang="en-US" sz="2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849746"/>
            <a:ext cx="10446761" cy="5398654"/>
          </a:xfrm>
        </p:spPr>
        <p:txBody>
          <a:bodyPr/>
          <a:lstStyle/>
          <a:p>
            <a:r>
              <a:rPr lang="en-US" sz="1600" dirty="0" smtClean="0"/>
              <a:t>Same as LSTM but more stable and faster initial convergence</a:t>
            </a:r>
          </a:p>
          <a:p>
            <a:r>
              <a:rPr lang="en-US" sz="1600" dirty="0"/>
              <a:t>A</a:t>
            </a:r>
            <a:r>
              <a:rPr lang="en-US" sz="1600" dirty="0" smtClean="0"/>
              <a:t>s </a:t>
            </a:r>
            <a:r>
              <a:rPr lang="en-US" sz="1600" dirty="0"/>
              <a:t>the decoder is deeper now, we let it grow, </a:t>
            </a:r>
            <a:r>
              <a:rPr lang="en-US" sz="1600" dirty="0" smtClean="0"/>
              <a:t>like the encoder</a:t>
            </a:r>
            <a:endParaRPr lang="en-US" sz="1600" dirty="0"/>
          </a:p>
          <a:p>
            <a:r>
              <a:rPr lang="en-US" sz="1600" dirty="0" smtClean="0"/>
              <a:t>Linearly increase the hidden dimensions</a:t>
            </a:r>
          </a:p>
          <a:p>
            <a:r>
              <a:rPr lang="en-US" sz="1600" dirty="0" smtClean="0"/>
              <a:t>Disabling does not converge + slower </a:t>
            </a:r>
            <a:r>
              <a:rPr lang="en-US" sz="1600" dirty="0" err="1" smtClean="0"/>
              <a:t>pretraining</a:t>
            </a:r>
            <a:r>
              <a:rPr lang="en-US" sz="1600" dirty="0" smtClean="0"/>
              <a:t>, decrease the performance</a:t>
            </a:r>
          </a:p>
          <a:p>
            <a:pPr marL="0" indent="0">
              <a:buNone/>
            </a:pPr>
            <a:r>
              <a:rPr lang="en-US" sz="1800" b="1" dirty="0" smtClean="0"/>
              <a:t>TRAINING BEHAVIOR</a:t>
            </a:r>
          </a:p>
          <a:p>
            <a:r>
              <a:rPr lang="en-US" sz="1600" dirty="0"/>
              <a:t>Transformer model </a:t>
            </a:r>
            <a:r>
              <a:rPr lang="en-US" sz="1600" dirty="0" smtClean="0"/>
              <a:t>trains faster and more stable than LSTM</a:t>
            </a:r>
          </a:p>
          <a:p>
            <a:r>
              <a:rPr lang="en-US" sz="1600" dirty="0" smtClean="0"/>
              <a:t>Faster convergence + converge without CTC</a:t>
            </a:r>
          </a:p>
          <a:p>
            <a:r>
              <a:rPr lang="en-US" sz="1600" dirty="0" err="1" smtClean="0"/>
              <a:t>Overfit</a:t>
            </a:r>
            <a:r>
              <a:rPr lang="en-US" sz="1600" dirty="0" smtClean="0"/>
              <a:t> more than LSTM</a:t>
            </a:r>
          </a:p>
          <a:p>
            <a:r>
              <a:rPr lang="en-US" sz="1600" dirty="0" smtClean="0"/>
              <a:t>Comparing different depths(</a:t>
            </a:r>
            <a:r>
              <a:rPr lang="en-US" sz="1600" dirty="0" err="1" smtClean="0"/>
              <a:t>enc</a:t>
            </a:r>
            <a:r>
              <a:rPr lang="en-US" sz="1600" dirty="0" smtClean="0"/>
              <a:t>+ </a:t>
            </a:r>
            <a:r>
              <a:rPr lang="en-US" sz="1600" dirty="0" err="1" smtClean="0"/>
              <a:t>dec</a:t>
            </a:r>
            <a:r>
              <a:rPr lang="en-US" sz="1600" dirty="0" smtClean="0"/>
              <a:t>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4970" y="4591125"/>
            <a:ext cx="2349072" cy="18529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900" y="3297382"/>
            <a:ext cx="3257826" cy="3181927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06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355"/>
    </mc:Choice>
    <mc:Fallback xmlns="">
      <p:transition spd="slow" advTm="1033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4944" x="889000" y="4959350"/>
          <p14:tracePt t="55005" x="927100" y="4959350"/>
          <p14:tracePt t="55020" x="1365250" y="5048250"/>
          <p14:tracePt t="55036" x="2444750" y="5181600"/>
          <p14:tracePt t="55059" x="3867150" y="5403850"/>
          <p14:tracePt t="55078" x="6216650" y="5734050"/>
          <p14:tracePt t="55113" x="8699500" y="5835650"/>
          <p14:tracePt t="55132" x="9709150" y="5835650"/>
          <p14:tracePt t="55149" x="9982200" y="5848350"/>
          <p14:tracePt t="55161" x="10039350" y="5873750"/>
          <p14:tracePt t="55177" x="10045700" y="5873750"/>
          <p14:tracePt t="55193" x="10058400" y="5880100"/>
          <p14:tracePt t="55209" x="10058400" y="5892800"/>
          <p14:tracePt t="55226" x="9975850" y="5962650"/>
          <p14:tracePt t="55245" x="9848850" y="6051550"/>
          <p14:tracePt t="55259" x="9810750" y="6089650"/>
          <p14:tracePt t="55277" x="9791700" y="6134100"/>
          <p14:tracePt t="55294" x="9791700" y="6191250"/>
          <p14:tracePt t="55313" x="9791700" y="6254750"/>
          <p14:tracePt t="55412" x="9759950" y="6267450"/>
          <p14:tracePt t="55428" x="9626600" y="6286500"/>
          <p14:tracePt t="55435" x="9525000" y="6318250"/>
          <p14:tracePt t="55446" x="9429750" y="6362700"/>
          <p14:tracePt t="55461" x="9232900" y="6445250"/>
          <p14:tracePt t="55478" x="8978900" y="6521450"/>
          <p14:tracePt t="55495" x="8801100" y="6540500"/>
          <p14:tracePt t="55514" x="8655050" y="6540500"/>
          <p14:tracePt t="55528" x="8623300" y="6540500"/>
          <p14:tracePt t="55545" x="8616950" y="6540500"/>
          <p14:tracePt t="55561" x="8597900" y="6540500"/>
          <p14:tracePt t="55578" x="8585200" y="6540500"/>
          <p14:tracePt t="55595" x="8566150" y="6546850"/>
          <p14:tracePt t="55611" x="8509000" y="6546850"/>
          <p14:tracePt t="55627" x="8432800" y="6546850"/>
          <p14:tracePt t="55644" x="8305800" y="6546850"/>
          <p14:tracePt t="55661" x="8153400" y="6546850"/>
          <p14:tracePt t="55678" x="7962900" y="6546850"/>
          <p14:tracePt t="55698" x="7740650" y="6546850"/>
          <p14:tracePt t="55712" x="7613650" y="6546850"/>
          <p14:tracePt t="55728" x="7518400" y="6572250"/>
          <p14:tracePt t="55744" x="7435850" y="6584950"/>
          <p14:tracePt t="55761" x="7391400" y="6604000"/>
          <p14:tracePt t="55778" x="7372350" y="6610350"/>
          <p14:tracePt t="55920" x="7366000" y="6616700"/>
          <p14:tracePt t="55929" x="7366000" y="6623050"/>
          <p14:tracePt t="55936" x="7404100" y="6642100"/>
          <p14:tracePt t="55945" x="7486650" y="6673850"/>
          <p14:tracePt t="55961" x="7797800" y="6711950"/>
          <p14:tracePt t="55979" x="8159750" y="6750050"/>
          <p14:tracePt t="55993" x="8756650" y="6750050"/>
          <p14:tracePt t="56011" x="9194800" y="6750050"/>
          <p14:tracePt t="56028" x="9588500" y="6750050"/>
          <p14:tracePt t="56045" x="9804400" y="6724650"/>
          <p14:tracePt t="56061" x="9848850" y="6711950"/>
          <p14:tracePt t="56203" x="9817100" y="6711950"/>
          <p14:tracePt t="56211" x="9747250" y="6711950"/>
          <p14:tracePt t="56219" x="9652000" y="6711950"/>
          <p14:tracePt t="56228" x="9550400" y="6711950"/>
          <p14:tracePt t="56245" x="9188450" y="6699250"/>
          <p14:tracePt t="56262" x="8750300" y="6642100"/>
          <p14:tracePt t="56278" x="8401050" y="6597650"/>
          <p14:tracePt t="56297" x="8248650" y="6489700"/>
          <p14:tracePt t="56311" x="8210550" y="6330950"/>
          <p14:tracePt t="56328" x="8210550" y="6140450"/>
          <p14:tracePt t="56345" x="8324850" y="5880100"/>
          <p14:tracePt t="56362" x="8559800" y="5613400"/>
          <p14:tracePt t="56370" x="8693150" y="5499100"/>
          <p14:tracePt t="56378" x="8902700" y="5365750"/>
          <p14:tracePt t="56396" x="9207500" y="5187950"/>
          <p14:tracePt t="56412" x="9563100" y="5099050"/>
          <p14:tracePt t="56428" x="9791700" y="5086350"/>
          <p14:tracePt t="56446" x="9886950" y="5086350"/>
          <p14:tracePt t="56462" x="9912350" y="5086350"/>
          <p14:tracePt t="56482" x="9937750" y="5099050"/>
          <p14:tracePt t="56494" x="9937750" y="5118100"/>
          <p14:tracePt t="56512" x="9944100" y="5257800"/>
          <p14:tracePt t="56530" x="9937750" y="5416550"/>
          <p14:tracePt t="56544" x="9931400" y="5505450"/>
          <p14:tracePt t="56561" x="9880600" y="5600700"/>
          <p14:tracePt t="56578" x="9823450" y="5708650"/>
          <p14:tracePt t="56595" x="9772650" y="5772150"/>
          <p14:tracePt t="56612" x="9753600" y="5772150"/>
          <p14:tracePt t="56629" x="9626600" y="5772150"/>
          <p14:tracePt t="56646" x="9531350" y="5772150"/>
          <p14:tracePt t="56667" x="9264650" y="5645150"/>
          <p14:tracePt t="56682" x="9169400" y="5543550"/>
          <p14:tracePt t="56696" x="9086850" y="5391150"/>
          <p14:tracePt t="56713" x="9048750" y="5308600"/>
          <p14:tracePt t="56732" x="9048750" y="5283200"/>
          <p14:tracePt t="56746" x="9055100" y="5264150"/>
          <p14:tracePt t="56763" x="9124950" y="5194300"/>
          <p14:tracePt t="56779" x="9226550" y="5143500"/>
          <p14:tracePt t="56797" x="9340850" y="5086350"/>
          <p14:tracePt t="56813" x="9429750" y="5029200"/>
          <p14:tracePt t="56829" x="9525000" y="4984750"/>
          <p14:tracePt t="56846" x="9594850" y="4978400"/>
          <p14:tracePt t="56863" x="9613900" y="4965700"/>
          <p14:tracePt t="56902" x="9620250" y="4959350"/>
          <p14:tracePt t="56923" x="9620250" y="4953000"/>
          <p14:tracePt t="56933" x="9620250" y="4933950"/>
          <p14:tracePt t="56947" x="9550400" y="4908550"/>
          <p14:tracePt t="56963" x="9359900" y="4895850"/>
          <p14:tracePt t="56979" x="9023350" y="4895850"/>
          <p14:tracePt t="56996" x="8712200" y="4895850"/>
          <p14:tracePt t="57016" x="8439150" y="4895850"/>
          <p14:tracePt t="57031" x="8185150" y="4895850"/>
          <p14:tracePt t="57046" x="7969250" y="4864100"/>
          <p14:tracePt t="57065" x="7785100" y="4832350"/>
          <p14:tracePt t="57082" x="7747000" y="4819650"/>
          <p14:tracePt t="57097" x="7696200" y="4806950"/>
          <p14:tracePt t="57113" x="7639050" y="4800600"/>
          <p14:tracePt t="57130" x="7537450" y="4800600"/>
          <p14:tracePt t="57146" x="7385050" y="4800600"/>
          <p14:tracePt t="57163" x="7181850" y="4800600"/>
          <p14:tracePt t="57180" x="6902450" y="4800600"/>
          <p14:tracePt t="57197" x="6769100" y="4781550"/>
          <p14:tracePt t="57216" x="6635750" y="4756150"/>
          <p14:tracePt t="57233" x="6540500" y="4718050"/>
          <p14:tracePt t="57246" x="6438900" y="4641850"/>
          <p14:tracePt t="57264" x="6388100" y="4584700"/>
          <p14:tracePt t="57280" x="6381750" y="4552950"/>
          <p14:tracePt t="57297" x="6381750" y="4502150"/>
          <p14:tracePt t="57314" x="6362700" y="4483100"/>
          <p14:tracePt t="57330" x="6324600" y="4451350"/>
          <p14:tracePt t="57346" x="6305550" y="4432300"/>
          <p14:tracePt t="57363" x="6267450" y="4400550"/>
          <p14:tracePt t="57386" x="6261100" y="4394200"/>
          <p14:tracePt t="57396" x="6254750" y="4394200"/>
          <p14:tracePt t="57413" x="6248400" y="4387850"/>
          <p14:tracePt t="57430" x="6248400" y="4368800"/>
          <p14:tracePt t="57449" x="6261100" y="4330700"/>
          <p14:tracePt t="57467" x="6267450" y="4305300"/>
          <p14:tracePt t="57481" x="6286500" y="4279900"/>
          <p14:tracePt t="57496" x="6286500" y="4273550"/>
          <p14:tracePt t="57514" x="6305550" y="4260850"/>
          <p14:tracePt t="57572" x="6330950" y="4254500"/>
          <p14:tracePt t="57580" x="6337300" y="4248150"/>
          <p14:tracePt t="57589" x="6356350" y="4248150"/>
          <p14:tracePt t="57597" x="6369050" y="4235450"/>
          <p14:tracePt t="57613" x="6388100" y="4229100"/>
          <p14:tracePt t="57630" x="6432550" y="4203700"/>
          <p14:tracePt t="57649" x="6496050" y="4184650"/>
          <p14:tracePt t="57664" x="6534150" y="4184650"/>
          <p14:tracePt t="57681" x="6546850" y="4171950"/>
          <p14:tracePt t="58695" x="6559550" y="4171950"/>
          <p14:tracePt t="58705" x="6578600" y="4191000"/>
          <p14:tracePt t="58715" x="6623050" y="4235450"/>
          <p14:tracePt t="58733" x="6648450" y="4248150"/>
          <p14:tracePt t="58748" x="6654800" y="4267200"/>
          <p14:tracePt t="58765" x="6661150" y="4267200"/>
          <p14:tracePt t="59736" x="6705600" y="4267200"/>
          <p14:tracePt t="59744" x="6769100" y="4279900"/>
          <p14:tracePt t="59752" x="6858000" y="4298950"/>
          <p14:tracePt t="59765" x="6959600" y="4298950"/>
          <p14:tracePt t="59781" x="7162800" y="4298950"/>
          <p14:tracePt t="59798" x="7366000" y="4292600"/>
          <p14:tracePt t="59815" x="7740650" y="4210050"/>
          <p14:tracePt t="59832" x="7829550" y="4178300"/>
          <p14:tracePt t="59849" x="7842250" y="4165600"/>
          <p14:tracePt t="59924" x="7848600" y="4159250"/>
          <p14:tracePt t="59931" x="7848600" y="4146550"/>
          <p14:tracePt t="59939" x="7842250" y="4127500"/>
          <p14:tracePt t="59953" x="7829550" y="4121150"/>
          <p14:tracePt t="59966" x="7829550" y="4114800"/>
          <p14:tracePt t="59985" x="7785100" y="4076700"/>
          <p14:tracePt t="60000" x="7766050" y="4038600"/>
          <p14:tracePt t="60016" x="7753350" y="4000500"/>
          <p14:tracePt t="60033" x="7747000" y="3962400"/>
          <p14:tracePt t="60049" x="7721600" y="3917950"/>
          <p14:tracePt t="60066" x="7721600" y="3905250"/>
          <p14:tracePt t="60083" x="7702550" y="3879850"/>
          <p14:tracePt t="60116" x="7670800" y="3854450"/>
          <p14:tracePt t="60133" x="7658100" y="3841750"/>
          <p14:tracePt t="60149" x="7645400" y="3841750"/>
          <p14:tracePt t="60168" x="7626350" y="3822700"/>
          <p14:tracePt t="60186" x="7588250" y="3816350"/>
          <p14:tracePt t="60200" x="7562850" y="3803650"/>
          <p14:tracePt t="60340" x="7562850" y="3810000"/>
          <p14:tracePt t="60348" x="7562850" y="3816350"/>
          <p14:tracePt t="60359" x="7581900" y="3841750"/>
          <p14:tracePt t="60373" x="7632700" y="3867150"/>
          <p14:tracePt t="60384" x="7708900" y="3911600"/>
          <p14:tracePt t="60400" x="7829550" y="3962400"/>
          <p14:tracePt t="60418" x="7956550" y="4000500"/>
          <p14:tracePt t="60433" x="8077200" y="4025900"/>
          <p14:tracePt t="60452" x="8229600" y="4057650"/>
          <p14:tracePt t="60466" x="8337550" y="4064000"/>
          <p14:tracePt t="60483" x="8394700" y="4076700"/>
          <p14:tracePt t="60500" x="8439150" y="4095750"/>
          <p14:tracePt t="60517" x="8477250" y="4095750"/>
          <p14:tracePt t="60533" x="8515350" y="4095750"/>
          <p14:tracePt t="60550" x="8616950" y="4121150"/>
          <p14:tracePt t="60569" x="8743950" y="4127500"/>
          <p14:tracePt t="60585" x="8826500" y="4127500"/>
          <p14:tracePt t="60601" x="8915400" y="4127500"/>
          <p14:tracePt t="60617" x="8947150" y="4127500"/>
          <p14:tracePt t="60633" x="8972550" y="4127500"/>
          <p14:tracePt t="60650" x="8991600" y="4127500"/>
          <p14:tracePt t="60987" x="8997950" y="4127500"/>
          <p14:tracePt t="61019" x="9017000" y="4121150"/>
          <p14:tracePt t="61028" x="9023350" y="4108450"/>
          <p14:tracePt t="61036" x="9036050" y="4095750"/>
          <p14:tracePt t="61050" x="9055100" y="4051300"/>
          <p14:tracePt t="61067" x="9055100" y="4013200"/>
          <p14:tracePt t="61086" x="9055100" y="3987800"/>
          <p14:tracePt t="61102" x="9055100" y="3975100"/>
          <p14:tracePt t="61118" x="9055100" y="3968750"/>
          <p14:tracePt t="61212" x="9048750" y="3949700"/>
          <p14:tracePt t="61221" x="9017000" y="3937000"/>
          <p14:tracePt t="61234" x="8966200" y="3898900"/>
          <p14:tracePt t="61251" x="8902700" y="3860800"/>
          <p14:tracePt t="61267" x="8851900" y="3822700"/>
          <p14:tracePt t="61288" x="8839200" y="3797300"/>
          <p14:tracePt t="61302" x="8813800" y="3765550"/>
          <p14:tracePt t="61317" x="8782050" y="3746500"/>
          <p14:tracePt t="61335" x="8775700" y="3740150"/>
          <p14:tracePt t="61429" x="8775700" y="3721100"/>
          <p14:tracePt t="61440" x="8775700" y="3708400"/>
          <p14:tracePt t="61468" x="8775700" y="3689350"/>
          <p14:tracePt t="61484" x="8775700" y="3683000"/>
          <p14:tracePt t="61573" x="8775700" y="3670300"/>
          <p14:tracePt t="61580" x="8763000" y="3657600"/>
          <p14:tracePt t="61589" x="8750300" y="3644900"/>
          <p14:tracePt t="61601" x="8731250" y="3632200"/>
          <p14:tracePt t="61618" x="8705850" y="3600450"/>
          <p14:tracePt t="61635" x="8680450" y="3587750"/>
          <p14:tracePt t="61903" x="8686800" y="3587750"/>
          <p14:tracePt t="61912" x="8693150" y="3587750"/>
          <p14:tracePt t="61924" x="8705850" y="3587750"/>
          <p14:tracePt t="61941" x="8712200" y="3587750"/>
          <p14:tracePt t="61962" x="8718550" y="3587750"/>
          <p14:tracePt t="61985" x="8718550" y="3594100"/>
          <p14:tracePt t="61996" x="8731250" y="3606800"/>
          <p14:tracePt t="62004" x="8750300" y="3613150"/>
          <p14:tracePt t="62018" x="8756650" y="3619500"/>
          <p14:tracePt t="62035" x="8763000" y="3619500"/>
          <p14:tracePt t="62307" x="8750300" y="3619500"/>
          <p14:tracePt t="62315" x="8712200" y="3619500"/>
          <p14:tracePt t="62323" x="8648700" y="3644900"/>
          <p14:tracePt t="62336" x="8534400" y="3714750"/>
          <p14:tracePt t="62354" x="8382000" y="3771900"/>
          <p14:tracePt t="62365" x="8343900" y="3790950"/>
          <p14:tracePt t="62378" x="8229600" y="3848100"/>
          <p14:tracePt t="62386" x="8185150" y="3873500"/>
          <p14:tracePt t="62402" x="8096250" y="3924300"/>
          <p14:tracePt t="62419" x="8039100" y="3962400"/>
          <p14:tracePt t="62436" x="7937500" y="4044950"/>
          <p14:tracePt t="62453" x="7810500" y="4114800"/>
          <p14:tracePt t="62469" x="7708900" y="4171950"/>
          <p14:tracePt t="62485" x="7626350" y="4203700"/>
          <p14:tracePt t="62502" x="7562850" y="4210050"/>
          <p14:tracePt t="62520" x="7543800" y="4216400"/>
          <p14:tracePt t="62593" x="7505700" y="4210050"/>
          <p14:tracePt t="62601" x="7493000" y="4197350"/>
          <p14:tracePt t="62614" x="7473950" y="4191000"/>
          <p14:tracePt t="62622" x="7448550" y="4178300"/>
          <p14:tracePt t="62636" x="7416800" y="4159250"/>
          <p14:tracePt t="62652" x="7391400" y="4140200"/>
          <p14:tracePt t="62673" x="7340600" y="4114800"/>
          <p14:tracePt t="62685" x="7232650" y="4108450"/>
          <p14:tracePt t="62703" x="7124700" y="4089400"/>
          <p14:tracePt t="62721" x="6927850" y="4051300"/>
          <p14:tracePt t="62736" x="6870700" y="4038600"/>
          <p14:tracePt t="62753" x="6845300" y="4025900"/>
          <p14:tracePt t="62769" x="6838950" y="4019550"/>
          <p14:tracePt t="62882" x="6845300" y="4019550"/>
          <p14:tracePt t="62892" x="6858000" y="4019550"/>
          <p14:tracePt t="62902" x="6883400" y="4025900"/>
          <p14:tracePt t="62920" x="6959600" y="4064000"/>
          <p14:tracePt t="62936" x="7042150" y="4083050"/>
          <p14:tracePt t="62953" x="7162800" y="4121150"/>
          <p14:tracePt t="62969" x="7346950" y="4203700"/>
          <p14:tracePt t="62986" x="7486650" y="4260850"/>
          <p14:tracePt t="63002" x="7607300" y="4311650"/>
          <p14:tracePt t="63019" x="7715250" y="4349750"/>
          <p14:tracePt t="63036" x="7835900" y="4375150"/>
          <p14:tracePt t="63053" x="7937500" y="4375150"/>
          <p14:tracePt t="63069" x="8045450" y="4375150"/>
          <p14:tracePt t="63086" x="8121650" y="4375150"/>
          <p14:tracePt t="63102" x="8197850" y="4375150"/>
          <p14:tracePt t="63120" x="8229600" y="4375150"/>
          <p14:tracePt t="63418" x="8280400" y="4375150"/>
          <p14:tracePt t="63424" x="8382000" y="4387850"/>
          <p14:tracePt t="63436" x="8553450" y="4438650"/>
          <p14:tracePt t="63454" x="8915400" y="4489450"/>
          <p14:tracePt t="63469" x="9226550" y="4527550"/>
          <p14:tracePt t="63486" x="9493250" y="4527550"/>
          <p14:tracePt t="63503" x="9709150" y="4546600"/>
          <p14:tracePt t="63519" x="9759950" y="4546600"/>
          <p14:tracePt t="63574" x="9766300" y="4546600"/>
          <p14:tracePt t="63613" x="9766300" y="4540250"/>
          <p14:tracePt t="63622" x="9766300" y="4521200"/>
          <p14:tracePt t="63637" x="9772650" y="4495800"/>
          <p14:tracePt t="63653" x="9804400" y="4457700"/>
          <p14:tracePt t="63670" x="9899650" y="4362450"/>
          <p14:tracePt t="63688" x="10071100" y="4254500"/>
          <p14:tracePt t="63705" x="10204450" y="4210050"/>
          <p14:tracePt t="63720" x="10248900" y="4210050"/>
          <p14:tracePt t="63737" x="10299700" y="4203700"/>
          <p14:tracePt t="63754" x="10337800" y="4203700"/>
          <p14:tracePt t="63771" x="10350500" y="4210050"/>
          <p14:tracePt t="63787" x="10363200" y="4222750"/>
          <p14:tracePt t="63803" x="10369550" y="4222750"/>
          <p14:tracePt t="63820" x="10375900" y="4222750"/>
          <p14:tracePt t="64102" x="10382250" y="4229100"/>
          <p14:tracePt t="67774" x="10388600" y="4235450"/>
          <p14:tracePt t="80803" x="10394950" y="4235450"/>
          <p14:tracePt t="80811" x="10414000" y="4330700"/>
          <p14:tracePt t="80822" x="10464800" y="4521200"/>
          <p14:tracePt t="80840" x="10547350" y="4953000"/>
          <p14:tracePt t="80856" x="10560050" y="5143500"/>
          <p14:tracePt t="80872" x="10560050" y="5372100"/>
          <p14:tracePt t="80888" x="10496550" y="5505450"/>
          <p14:tracePt t="80904" x="10185400" y="5975350"/>
          <p14:tracePt t="80921" x="9867900" y="6261100"/>
          <p14:tracePt t="80938" x="9525000" y="6527800"/>
          <p14:tracePt t="80955" x="8985250" y="6769100"/>
          <p14:tracePt t="80972" x="8769350" y="6838950"/>
          <p14:tracePt t="80989" x="8382000" y="6851650"/>
          <p14:tracePt t="81005" x="7893050" y="6851650"/>
          <p14:tracePt t="81022" x="7334250" y="6851650"/>
          <p14:tracePt t="81038" x="6934200" y="6851650"/>
          <p14:tracePt t="81054" x="6711950" y="6851650"/>
          <p14:tracePt t="81071" x="6534150" y="6851650"/>
          <p14:tracePt t="81088" x="6229350" y="6851650"/>
          <p14:tracePt t="81105" x="6051550" y="6851650"/>
          <p14:tracePt t="81121" x="5899150" y="6851650"/>
          <p14:tracePt t="81138" x="5753100" y="6851650"/>
          <p14:tracePt t="81155" x="5543550" y="6851650"/>
          <p14:tracePt t="81171" x="5391150" y="6851650"/>
          <p14:tracePt t="81188" x="5257800" y="6851650"/>
          <p14:tracePt t="81205" x="5099050" y="6851650"/>
          <p14:tracePt t="81221" x="4940300" y="6851650"/>
          <p14:tracePt t="81238" x="4749800" y="6851650"/>
          <p14:tracePt t="81256" x="4629150" y="6851650"/>
          <p14:tracePt t="81271" x="4597400" y="6851650"/>
          <p14:tracePt t="81337" x="4591050" y="6851650"/>
          <p14:tracePt t="81346" x="4540250" y="6851650"/>
          <p14:tracePt t="81357" x="4508500" y="6851650"/>
          <p14:tracePt t="81372" x="4362450" y="6851650"/>
          <p14:tracePt t="81388" x="4191000" y="6851650"/>
          <p14:tracePt t="81406" x="3930650" y="6851650"/>
          <p14:tracePt t="81424" x="3454400" y="6851650"/>
          <p14:tracePt t="81440" x="3060700" y="6851650"/>
          <p14:tracePt t="81457" x="2851150" y="6851650"/>
          <p14:tracePt t="81472" x="2705100" y="6851650"/>
          <p14:tracePt t="81489" x="2654300" y="6851650"/>
          <p14:tracePt t="81506" x="2647950" y="6851650"/>
          <p14:tracePt t="81845" x="2641600" y="6851650"/>
          <p14:tracePt t="81885" x="2641600" y="6838950"/>
          <p14:tracePt t="81891" x="2641600" y="6832600"/>
          <p14:tracePt t="81907" x="2654300" y="6788150"/>
          <p14:tracePt t="81923" x="2711450" y="6680200"/>
          <p14:tracePt t="81940" x="2755900" y="6559550"/>
          <p14:tracePt t="81957" x="2755900" y="6534150"/>
          <p14:tracePt t="81974" x="2774950" y="6521450"/>
          <p14:tracePt t="81990" x="2787650" y="6508750"/>
          <p14:tracePt t="82317" x="2806700" y="6508750"/>
          <p14:tracePt t="82323" x="2819400" y="6508750"/>
          <p14:tracePt t="82332" x="2825750" y="6508750"/>
          <p14:tracePt t="82340" x="2832100" y="6508750"/>
          <p14:tracePt t="82357" x="2844800" y="6508750"/>
          <p14:tracePt t="82381" x="2857500" y="6508750"/>
          <p14:tracePt t="82394" x="2876550" y="6527800"/>
          <p14:tracePt t="82408" x="2889250" y="6540500"/>
          <p14:tracePt t="82424" x="2895600" y="6553200"/>
          <p14:tracePt t="82441" x="2901950" y="6565900"/>
          <p14:tracePt t="82474" x="2946400" y="6572250"/>
          <p14:tracePt t="82491" x="2990850" y="6578600"/>
          <p14:tracePt t="82507" x="3016250" y="6584950"/>
          <p14:tracePt t="82546" x="3022600" y="6591300"/>
          <p14:tracePt t="84076" x="3009900" y="6597650"/>
          <p14:tracePt t="84085" x="3003550" y="6604000"/>
          <p14:tracePt t="84365" x="2971800" y="6604000"/>
          <p14:tracePt t="84373" x="2959100" y="6604000"/>
          <p14:tracePt t="84381" x="2946400" y="6604000"/>
          <p14:tracePt t="84393" x="2933700" y="6604000"/>
          <p14:tracePt t="84409" x="2914650" y="6604000"/>
          <p14:tracePt t="84429" x="2901950" y="6604000"/>
          <p14:tracePt t="84459" x="2895600" y="6597650"/>
          <p14:tracePt t="88577" x="2889250" y="6591300"/>
          <p14:tracePt t="88584" x="2882900" y="6584950"/>
          <p14:tracePt t="88600" x="2876550" y="6578600"/>
          <p14:tracePt t="88617" x="2863850" y="6578600"/>
          <p14:tracePt t="88632" x="2844800" y="6565900"/>
          <p14:tracePt t="88647" x="2787650" y="6515100"/>
          <p14:tracePt t="88663" x="2743200" y="6445250"/>
          <p14:tracePt t="88680" x="2724150" y="6394450"/>
          <p14:tracePt t="88697" x="2679700" y="6350000"/>
          <p14:tracePt t="88714" x="2654300" y="6324600"/>
          <p14:tracePt t="88730" x="2622550" y="6292850"/>
          <p14:tracePt t="88884" x="2616200" y="6311900"/>
          <p14:tracePt t="88901" x="2597150" y="6324600"/>
          <p14:tracePt t="88908" x="2597150" y="6330950"/>
          <p14:tracePt t="88930" x="2584450" y="6343650"/>
          <p14:tracePt t="89006" x="2578100" y="6356350"/>
          <p14:tracePt t="89141" x="2578100" y="6362700"/>
          <p14:tracePt t="89149" x="2578100" y="6369050"/>
          <p14:tracePt t="89167" x="2686050" y="6496050"/>
          <p14:tracePt t="89182" x="2844800" y="6572250"/>
          <p14:tracePt t="89198" x="2889250" y="6597650"/>
          <p14:tracePt t="89216" x="2990850" y="6692900"/>
          <p14:tracePt t="89234" x="3168650" y="6807200"/>
          <p14:tracePt t="89249" x="3352800" y="6851650"/>
          <p14:tracePt t="89265" x="3409950" y="6851650"/>
          <p14:tracePt t="89281" x="3441700" y="6851650"/>
          <p14:tracePt t="89298" x="3448050" y="6851650"/>
          <p14:tracePt t="89396" x="3460750" y="6851650"/>
          <p14:tracePt t="89403" x="3479800" y="6851650"/>
          <p14:tracePt t="89417" x="3498850" y="6851650"/>
          <p14:tracePt t="89432" x="3619500" y="6826250"/>
          <p14:tracePt t="89448" x="3746500" y="6769100"/>
          <p14:tracePt t="89465" x="3943350" y="6705600"/>
          <p14:tracePt t="89482" x="4057650" y="6635750"/>
          <p14:tracePt t="89498" x="4102100" y="6591300"/>
          <p14:tracePt t="89516" x="4121150" y="6572250"/>
          <p14:tracePt t="89610" x="4146550" y="6584950"/>
          <p14:tracePt t="89620" x="4152900" y="6597650"/>
          <p14:tracePt t="89635" x="4184650" y="6642100"/>
          <p14:tracePt t="89649" x="4260850" y="6711950"/>
          <p14:tracePt t="89666" x="4318000" y="6769100"/>
          <p14:tracePt t="89682" x="4330700" y="6775450"/>
          <p14:tracePt t="89698" x="4337050" y="6775450"/>
          <p14:tracePt t="89792" x="4311650" y="6775450"/>
          <p14:tracePt t="89804" x="4197350" y="6775450"/>
          <p14:tracePt t="89816" x="4013200" y="6731000"/>
          <p14:tracePt t="89832" x="3886200" y="6635750"/>
          <p14:tracePt t="89849" x="3695700" y="6521450"/>
          <p14:tracePt t="89865" x="3594100" y="6432550"/>
          <p14:tracePt t="89874" x="3543300" y="6388100"/>
          <p14:tracePt t="89883" x="3524250" y="6362700"/>
          <p14:tracePt t="89899" x="3492500" y="6286500"/>
          <p14:tracePt t="89918" x="3486150" y="6159500"/>
          <p14:tracePt t="89932" x="3486150" y="6007100"/>
          <p14:tracePt t="89949" x="3486150" y="5854700"/>
          <p14:tracePt t="89966" x="3486150" y="5676900"/>
          <p14:tracePt t="89982" x="3536950" y="5549900"/>
          <p14:tracePt t="90002" x="3568700" y="5391150"/>
          <p14:tracePt t="90016" x="3613150" y="5302250"/>
          <p14:tracePt t="90032" x="3619500" y="5251450"/>
          <p14:tracePt t="90049" x="3657600" y="5207000"/>
          <p14:tracePt t="90066" x="3683000" y="5175250"/>
          <p14:tracePt t="90083" x="3708400" y="5143500"/>
          <p14:tracePt t="90099" x="3727450" y="5118100"/>
          <p14:tracePt t="90119" x="3740150" y="5099050"/>
          <p14:tracePt t="90132" x="3752850" y="5073650"/>
          <p14:tracePt t="90150" x="3765550" y="5060950"/>
          <p14:tracePt t="90169" x="3765550" y="5048250"/>
          <p14:tracePt t="90182" x="3765550" y="5016500"/>
          <p14:tracePt t="90200" x="3765550" y="4953000"/>
          <p14:tracePt t="90217" x="3765550" y="4927600"/>
          <p14:tracePt t="90233" x="3765550" y="4921250"/>
          <p14:tracePt t="90276" x="3765550" y="4902200"/>
          <p14:tracePt t="90283" x="3765550" y="4883150"/>
          <p14:tracePt t="90299" x="3759200" y="4864100"/>
          <p14:tracePt t="90316" x="3759200" y="4851400"/>
          <p14:tracePt t="90445" x="3752850" y="4851400"/>
          <p14:tracePt t="90469" x="3740150" y="4851400"/>
          <p14:tracePt t="90481" x="3733800" y="4851400"/>
          <p14:tracePt t="90652" x="3721100" y="4851400"/>
          <p14:tracePt t="90662" x="3714750" y="4851400"/>
          <p14:tracePt t="90676" x="3708400" y="4851400"/>
          <p14:tracePt t="90739" x="3708400" y="4857750"/>
          <p14:tracePt t="90749" x="3702050" y="4857750"/>
          <p14:tracePt t="90772" x="3695700" y="4864100"/>
          <p14:tracePt t="90821" x="3683000" y="4864100"/>
          <p14:tracePt t="90829" x="3670300" y="4864100"/>
          <p14:tracePt t="90843" x="3663950" y="4864100"/>
          <p14:tracePt t="91459" x="3676650" y="4864100"/>
          <p14:tracePt t="91469" x="3695700" y="4864100"/>
          <p14:tracePt t="91501" x="3702050" y="4864100"/>
          <p14:tracePt t="91508" x="3714750" y="4864100"/>
          <p14:tracePt t="91517" x="3727450" y="4864100"/>
          <p14:tracePt t="91535" x="3746500" y="4864100"/>
          <p14:tracePt t="91627" x="3759200" y="4864100"/>
          <p14:tracePt t="91675" x="3778250" y="4864100"/>
          <p14:tracePt t="91685" x="3797300" y="4864100"/>
          <p14:tracePt t="91701" x="3822700" y="4864100"/>
          <p14:tracePt t="91736" x="3835400" y="4864100"/>
          <p14:tracePt t="92008" x="3829050" y="4864100"/>
          <p14:tracePt t="92017" x="3810000" y="4864100"/>
          <p14:tracePt t="92033" x="3803650" y="4857750"/>
          <p14:tracePt t="92057" x="3797300" y="4857750"/>
          <p14:tracePt t="92081" x="3784600" y="4857750"/>
          <p14:tracePt t="92088" x="3759200" y="4857750"/>
          <p14:tracePt t="92100" x="3752850" y="4857750"/>
          <p14:tracePt t="92118" x="3746500" y="4857750"/>
          <p14:tracePt t="92134" x="3740150" y="4857750"/>
          <p14:tracePt t="92160" x="3727450" y="4857750"/>
          <p14:tracePt t="92177" x="3721100" y="4857750"/>
          <p14:tracePt t="92185" x="3708400" y="4857750"/>
          <p14:tracePt t="92201" x="3695700" y="4857750"/>
          <p14:tracePt t="92218" x="3676650" y="4857750"/>
          <p14:tracePt t="92235" x="3657600" y="4857750"/>
          <p14:tracePt t="92252" x="3651250" y="4857750"/>
          <p14:tracePt t="92468" x="3663950" y="4857750"/>
          <p14:tracePt t="92476" x="3683000" y="4857750"/>
          <p14:tracePt t="92485" x="3708400" y="4857750"/>
          <p14:tracePt t="92504" x="3740150" y="4857750"/>
          <p14:tracePt t="92521" x="3759200" y="4857750"/>
          <p14:tracePt t="92536" x="3771900" y="4857750"/>
          <p14:tracePt t="92780" x="3778250" y="4857750"/>
          <p14:tracePt t="92805" x="3790950" y="4857750"/>
          <p14:tracePt t="92819" x="3797300" y="4857750"/>
          <p14:tracePt t="92843" x="3797300" y="4864100"/>
          <p14:tracePt t="92867" x="3803650" y="4864100"/>
          <p14:tracePt t="93243" x="3816350" y="4889500"/>
          <p14:tracePt t="93252" x="3790950" y="4940300"/>
          <p14:tracePt t="93260" x="3759200" y="4997450"/>
          <p14:tracePt t="93269" x="3689350" y="5092700"/>
          <p14:tracePt t="93286" x="3530600" y="5321300"/>
          <p14:tracePt t="93306" x="3302000" y="5810250"/>
          <p14:tracePt t="93320" x="3219450" y="5969000"/>
          <p14:tracePt t="93336" x="3155950" y="6248400"/>
          <p14:tracePt t="93354" x="3111500" y="6553200"/>
          <p14:tracePt t="93369" x="3028950" y="6813550"/>
          <p14:tracePt t="93377" x="3003550" y="6851650"/>
          <p14:tracePt t="93386" x="2971800" y="6851650"/>
          <p14:tracePt t="93403" x="2946400" y="6851650"/>
          <p14:tracePt t="94092" x="2946400" y="6832600"/>
          <p14:tracePt t="94100" x="2921000" y="6800850"/>
          <p14:tracePt t="94116" x="2876550" y="6686550"/>
          <p14:tracePt t="94126" x="2838450" y="6642100"/>
          <p14:tracePt t="94137" x="2800350" y="6572250"/>
          <p14:tracePt t="94153" x="2705100" y="6388100"/>
          <p14:tracePt t="94170" x="2552700" y="6115050"/>
          <p14:tracePt t="94188" x="2374900" y="5854700"/>
          <p14:tracePt t="94204" x="2216150" y="5619750"/>
          <p14:tracePt t="94221" x="2178050" y="5543550"/>
          <p14:tracePt t="94237" x="2165350" y="5499100"/>
          <p14:tracePt t="94258" x="2152650" y="5473700"/>
          <p14:tracePt t="94270" x="2146300" y="5467350"/>
          <p14:tracePt t="94557" x="2165350" y="5511800"/>
          <p14:tracePt t="94565" x="2216150" y="5594350"/>
          <p14:tracePt t="94574" x="2228850" y="5645150"/>
          <p14:tracePt t="94587" x="2286000" y="5734050"/>
          <p14:tracePt t="94604" x="2305050" y="5797550"/>
          <p14:tracePt t="94621" x="2330450" y="5854700"/>
          <p14:tracePt t="94637" x="2343150" y="5911850"/>
          <p14:tracePt t="94654" x="2343150" y="5943600"/>
          <p14:tracePt t="94672" x="2343150" y="5969000"/>
          <p14:tracePt t="94689" x="2343150" y="5981700"/>
          <p14:tracePt t="94748" x="2349500" y="5988050"/>
          <p14:tracePt t="95449" x="2349500" y="5969000"/>
          <p14:tracePt t="95457" x="2349500" y="5930900"/>
          <p14:tracePt t="95464" x="2349500" y="5867400"/>
          <p14:tracePt t="95475" x="2349500" y="5778500"/>
          <p14:tracePt t="95488" x="2381250" y="5607050"/>
          <p14:tracePt t="95504" x="2406650" y="5435600"/>
          <p14:tracePt t="95521" x="2406650" y="5295900"/>
          <p14:tracePt t="95538" x="2406650" y="5232400"/>
          <p14:tracePt t="95554" x="2406650" y="5207000"/>
          <p14:tracePt t="95704" x="2419350" y="5187950"/>
          <p14:tracePt t="95712" x="2444750" y="5143500"/>
          <p14:tracePt t="95721" x="2470150" y="5124450"/>
          <p14:tracePt t="95738" x="2495550" y="5080000"/>
          <p14:tracePt t="95754" x="2520950" y="5048250"/>
          <p14:tracePt t="95771" x="2540000" y="5029200"/>
          <p14:tracePt t="95789" x="2565400" y="5022850"/>
          <p14:tracePt t="95806" x="2571750" y="5022850"/>
          <p14:tracePt t="95826" x="2736850" y="5048250"/>
          <p14:tracePt t="95842" x="2857500" y="5118100"/>
          <p14:tracePt t="95856" x="2978150" y="5149850"/>
          <p14:tracePt t="95872" x="3073400" y="5168900"/>
          <p14:tracePt t="95889" x="3098800" y="5168900"/>
          <p14:tracePt t="95906" x="3111500" y="5168900"/>
          <p14:tracePt t="96014" x="3098800" y="5168900"/>
          <p14:tracePt t="96027" x="3073400" y="5168900"/>
          <p14:tracePt t="96042" x="3035300" y="5143500"/>
          <p14:tracePt t="96057" x="2971800" y="5130800"/>
          <p14:tracePt t="96073" x="2882900" y="5124450"/>
          <p14:tracePt t="96089" x="2749550" y="5105400"/>
          <p14:tracePt t="96107" x="2686050" y="5105400"/>
          <p14:tracePt t="96123" x="2654300" y="5105400"/>
          <p14:tracePt t="96139" x="2609850" y="5105400"/>
          <p14:tracePt t="96156" x="2501900" y="5194300"/>
          <p14:tracePt t="96173" x="2349500" y="5353050"/>
          <p14:tracePt t="96190" x="2222500" y="5461000"/>
          <p14:tracePt t="96209" x="2171700" y="5492750"/>
          <p14:tracePt t="96222" x="2152650" y="5505450"/>
          <p14:tracePt t="96286" x="2152650" y="5518150"/>
          <p14:tracePt t="96908" x="2159000" y="5530850"/>
          <p14:tracePt t="96916" x="2171700" y="5549900"/>
          <p14:tracePt t="96924" x="2190750" y="5594350"/>
          <p14:tracePt t="96941" x="2203450" y="5651500"/>
          <p14:tracePt t="96958" x="2203450" y="5734050"/>
          <p14:tracePt t="96974" x="2222500" y="5803900"/>
          <p14:tracePt t="96990" x="2222500" y="5861050"/>
          <p14:tracePt t="97008" x="2222500" y="5892800"/>
          <p14:tracePt t="97805" x="2222500" y="5899150"/>
          <p14:tracePt t="97811" x="2228850" y="5899150"/>
          <p14:tracePt t="97826" x="2247900" y="5899150"/>
          <p14:tracePt t="97842" x="2254250" y="5899150"/>
          <p14:tracePt t="97857" x="2286000" y="5899150"/>
          <p14:tracePt t="97867" x="2305050" y="5899150"/>
          <p14:tracePt t="97877" x="2324100" y="5899150"/>
          <p14:tracePt t="97893" x="2393950" y="5899150"/>
          <p14:tracePt t="97908" x="2482850" y="5937250"/>
          <p14:tracePt t="97924" x="2622550" y="6007100"/>
          <p14:tracePt t="97941" x="2787650" y="6102350"/>
          <p14:tracePt t="97961" x="2971800" y="6172200"/>
          <p14:tracePt t="97978" x="3206750" y="6223000"/>
          <p14:tracePt t="97993" x="3333750" y="6229350"/>
          <p14:tracePt t="98010" x="3441700" y="6229350"/>
          <p14:tracePt t="98026" x="3473450" y="6229350"/>
          <p14:tracePt t="98155" x="3429000" y="6254750"/>
          <p14:tracePt t="98164" x="3314700" y="6286500"/>
          <p14:tracePt t="98179" x="3105150" y="6337300"/>
          <p14:tracePt t="98192" x="2806700" y="6407150"/>
          <p14:tracePt t="98208" x="2590800" y="6407150"/>
          <p14:tracePt t="98225" x="2438400" y="6407150"/>
          <p14:tracePt t="98241" x="2387600" y="6388100"/>
          <p14:tracePt t="98258" x="2381250" y="6388100"/>
          <p14:tracePt t="98294" x="2381250" y="6381750"/>
          <p14:tracePt t="98308" x="2400300" y="6356350"/>
          <p14:tracePt t="98325" x="2419350" y="6330950"/>
          <p14:tracePt t="98341" x="2438400" y="6311900"/>
          <p14:tracePt t="98361" x="2457450" y="6292850"/>
          <p14:tracePt t="98378" x="2470150" y="6280150"/>
          <p14:tracePt t="98392" x="2489200" y="6273800"/>
          <p14:tracePt t="98408" x="2501900" y="6261100"/>
          <p14:tracePt t="98508" x="2508250" y="6254750"/>
          <p14:tracePt t="98515" x="2508250" y="6248400"/>
          <p14:tracePt t="98525" x="2520950" y="6223000"/>
          <p14:tracePt t="98545" x="2597150" y="6159500"/>
          <p14:tracePt t="98561" x="2616200" y="6134100"/>
          <p14:tracePt t="98576" x="2641600" y="6096000"/>
          <p14:tracePt t="98592" x="2654300" y="6083300"/>
          <p14:tracePt t="98867" x="2641600" y="6096000"/>
          <p14:tracePt t="98876" x="2635250" y="6096000"/>
          <p14:tracePt t="98883" x="2628900" y="6102350"/>
          <p14:tracePt t="98892" x="2622550" y="6108700"/>
          <p14:tracePt t="98909" x="2616200" y="6115050"/>
          <p14:tracePt t="99090" x="2603500" y="6121400"/>
          <p14:tracePt t="99100" x="2590800" y="6121400"/>
          <p14:tracePt t="99111" x="2578100" y="6121400"/>
          <p14:tracePt t="99130" x="2571750" y="6121400"/>
          <p14:tracePt t="99467" x="2578100" y="6121400"/>
          <p14:tracePt t="99477" x="2597150" y="6121400"/>
          <p14:tracePt t="99492" x="2622550" y="6121400"/>
          <p14:tracePt t="99505" x="2635250" y="6121400"/>
          <p14:tracePt t="99516" x="2647950" y="6121400"/>
          <p14:tracePt t="99526" x="2654300" y="6121400"/>
          <p14:tracePt t="99565" x="2667000" y="6121400"/>
          <p14:tracePt t="99794" x="2717800" y="6121400"/>
          <p14:tracePt t="99806" x="2755900" y="6121400"/>
          <p14:tracePt t="99817" x="2800350" y="6121400"/>
          <p14:tracePt t="99827" x="2838450" y="6121400"/>
          <p14:tracePt t="99843" x="2882900" y="6121400"/>
          <p14:tracePt t="99860" x="2908300" y="6121400"/>
          <p14:tracePt t="100052" x="2940050" y="6108700"/>
          <p14:tracePt t="100077" x="2959100" y="6108700"/>
          <p14:tracePt t="100098" x="2997200" y="6108700"/>
          <p14:tracePt t="100127" x="3009900" y="6108700"/>
          <p14:tracePt t="100553" x="2997200" y="6108700"/>
          <p14:tracePt t="100564" x="2978150" y="6108700"/>
          <p14:tracePt t="100572" x="2959100" y="6108700"/>
          <p14:tracePt t="100580" x="2933700" y="6108700"/>
          <p14:tracePt t="100594" x="2870200" y="6108700"/>
          <p14:tracePt t="100611" x="2819400" y="6108700"/>
          <p14:tracePt t="100627" x="2768600" y="6108700"/>
          <p14:tracePt t="100644" x="2724150" y="6108700"/>
          <p14:tracePt t="100661" x="2698750" y="6108700"/>
          <p14:tracePt t="100814" x="2705100" y="6108700"/>
          <p14:tracePt t="100826" x="2755900" y="6108700"/>
          <p14:tracePt t="100836" x="2800350" y="6108700"/>
          <p14:tracePt t="100844" x="2838450" y="6108700"/>
          <p14:tracePt t="100861" x="2959100" y="6108700"/>
          <p14:tracePt t="100870" x="3009900" y="6108700"/>
          <p14:tracePt t="100877" x="3098800" y="6108700"/>
          <p14:tracePt t="100896" x="3333750" y="6172200"/>
          <p14:tracePt t="100912" x="3352800" y="6172200"/>
          <p14:tracePt t="101060" x="3340100" y="6172200"/>
          <p14:tracePt t="101068" x="3314700" y="6172200"/>
          <p14:tracePt t="101078" x="3276600" y="6172200"/>
          <p14:tracePt t="101097" x="3092450" y="6172200"/>
          <p14:tracePt t="101112" x="2978150" y="6172200"/>
          <p14:tracePt t="101129" x="2851150" y="6172200"/>
          <p14:tracePt t="101146" x="2724150" y="6172200"/>
          <p14:tracePt t="101161" x="2628900" y="6172200"/>
          <p14:tracePt t="101178" x="2590800" y="6172200"/>
          <p14:tracePt t="101195" x="2578100" y="6172200"/>
          <p14:tracePt t="101709" x="2571750" y="6172200"/>
          <p14:tracePt t="101718" x="2540000" y="6191250"/>
          <p14:tracePt t="101730" x="2355850" y="6248400"/>
          <p14:tracePt t="101745" x="2159000" y="6280150"/>
          <p14:tracePt t="101762" x="2089150" y="6280150"/>
          <p14:tracePt t="101779" x="1936750" y="6280150"/>
          <p14:tracePt t="101797" x="1822450" y="6267450"/>
          <p14:tracePt t="101812" x="1657350" y="6210300"/>
          <p14:tracePt t="101829" x="1485900" y="6115050"/>
          <p14:tracePt t="101846" x="1308100" y="5969000"/>
          <p14:tracePt t="101862" x="920750" y="5499100"/>
          <p14:tracePt t="101873" x="590550" y="4991100"/>
          <p14:tracePt t="101881" x="482600" y="4724400"/>
          <p14:tracePt t="101897" x="298450" y="4076700"/>
          <p14:tracePt t="101912" x="247650" y="3365500"/>
          <p14:tracePt t="101929" x="247650" y="2641600"/>
          <p14:tracePt t="101946" x="298450" y="2178050"/>
          <p14:tracePt t="101962" x="387350" y="1905000"/>
          <p14:tracePt t="101980" x="488950" y="1720850"/>
          <p14:tracePt t="101996" x="615950" y="1555750"/>
          <p14:tracePt t="102012" x="666750" y="1454150"/>
          <p14:tracePt t="102030" x="723900" y="1365250"/>
          <p14:tracePt t="102048" x="825500" y="1193800"/>
          <p14:tracePt t="102066" x="863600" y="1098550"/>
          <p14:tracePt t="102080" x="920750" y="984250"/>
          <p14:tracePt t="102096" x="971550" y="882650"/>
          <p14:tracePt t="102113" x="996950" y="812800"/>
          <p14:tracePt t="102129" x="1041400" y="742950"/>
          <p14:tracePt t="102145" x="1066800" y="647700"/>
          <p14:tracePt t="102164" x="1155700" y="508000"/>
          <p14:tracePt t="102184" x="1231900" y="387350"/>
          <p14:tracePt t="103131" x="1428750" y="9525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341609"/>
          </a:xfrm>
        </p:spPr>
        <p:txBody>
          <a:bodyPr/>
          <a:lstStyle/>
          <a:p>
            <a:r>
              <a:rPr lang="en-US" sz="2000" b="1" dirty="0" smtClean="0"/>
              <a:t>DATA AUGMENTATION</a:t>
            </a:r>
            <a:endParaRPr lang="en-US" sz="2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886690"/>
            <a:ext cx="9901815" cy="5800437"/>
          </a:xfrm>
        </p:spPr>
        <p:txBody>
          <a:bodyPr>
            <a:normAutofit/>
          </a:bodyPr>
          <a:lstStyle/>
          <a:p>
            <a:r>
              <a:rPr lang="en-US" sz="1800" dirty="0"/>
              <a:t>randomly apply masking in </a:t>
            </a:r>
            <a:r>
              <a:rPr lang="en-US" sz="1800" dirty="0" smtClean="0"/>
              <a:t>consecutive frames time axis +consecutive dimensions in the feature axis</a:t>
            </a:r>
          </a:p>
          <a:p>
            <a:r>
              <a:rPr lang="en-US" sz="1800" dirty="0"/>
              <a:t>the model </a:t>
            </a:r>
            <a:r>
              <a:rPr lang="en-US" sz="1800" dirty="0" smtClean="0"/>
              <a:t>never sees </a:t>
            </a:r>
            <a:r>
              <a:rPr lang="en-US" sz="1800" dirty="0"/>
              <a:t>the original data during </a:t>
            </a:r>
            <a:r>
              <a:rPr lang="en-US" sz="1800" dirty="0" smtClean="0"/>
              <a:t>training(done on-the-fly) so it reduces overfitting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LANGUAGE MODEL FUSION</a:t>
            </a:r>
            <a:endParaRPr lang="en-US" sz="1800" dirty="0" smtClean="0"/>
          </a:p>
          <a:p>
            <a:r>
              <a:rPr lang="en-US" dirty="0"/>
              <a:t>train Transformer </a:t>
            </a:r>
            <a:r>
              <a:rPr lang="en-US" dirty="0" smtClean="0"/>
              <a:t>on </a:t>
            </a:r>
            <a:r>
              <a:rPr lang="en-US" dirty="0"/>
              <a:t>the </a:t>
            </a:r>
            <a:r>
              <a:rPr lang="en-US" dirty="0" smtClean="0"/>
              <a:t>extra text-only </a:t>
            </a:r>
            <a:r>
              <a:rPr lang="en-US" dirty="0"/>
              <a:t>data and the </a:t>
            </a:r>
            <a:r>
              <a:rPr lang="en-US" dirty="0" smtClean="0"/>
              <a:t>transcriptions +apply </a:t>
            </a:r>
            <a:r>
              <a:rPr lang="en-US" dirty="0"/>
              <a:t>the </a:t>
            </a:r>
            <a:r>
              <a:rPr lang="en-US" dirty="0" smtClean="0"/>
              <a:t>language model </a:t>
            </a:r>
            <a:r>
              <a:rPr lang="en-US" dirty="0"/>
              <a:t>in decoding by shallow </a:t>
            </a:r>
            <a:r>
              <a:rPr lang="en-US" dirty="0" smtClean="0"/>
              <a:t>fusion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EXPERIMENTS (limit by a fixed number of epochs):</a:t>
            </a:r>
          </a:p>
          <a:p>
            <a:pPr>
              <a:buFontTx/>
              <a:buChar char="-"/>
            </a:pPr>
            <a:r>
              <a:rPr lang="en-US" dirty="0" err="1" smtClean="0"/>
              <a:t>LibriSpeech</a:t>
            </a:r>
            <a:r>
              <a:rPr lang="en-US" dirty="0" smtClean="0"/>
              <a:t> (1000 h)</a:t>
            </a:r>
          </a:p>
          <a:p>
            <a:pPr>
              <a:buFontTx/>
              <a:buChar char="-"/>
            </a:pPr>
            <a:r>
              <a:rPr lang="en-US" dirty="0" smtClean="0"/>
              <a:t>Switchboard (300 h)</a:t>
            </a:r>
          </a:p>
          <a:p>
            <a:pPr>
              <a:buFontTx/>
              <a:buChar char="-"/>
            </a:pPr>
            <a:r>
              <a:rPr lang="en-US" dirty="0" smtClean="0"/>
              <a:t>TED-LIUM release 2 (200h)</a:t>
            </a:r>
          </a:p>
          <a:p>
            <a:pPr>
              <a:buFontTx/>
              <a:buChar char="-"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55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982"/>
    </mc:Choice>
    <mc:Fallback xmlns="">
      <p:transition spd="slow" advTm="709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328" y="129310"/>
            <a:ext cx="7222836" cy="6119090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 smtClean="0"/>
              <a:t>LibriSpeech</a:t>
            </a:r>
            <a:endParaRPr lang="en-US" b="1" dirty="0" smtClean="0"/>
          </a:p>
          <a:p>
            <a:r>
              <a:rPr lang="en-US" sz="1800" dirty="0" smtClean="0"/>
              <a:t>For transformer used a hidden dimension of 512 </a:t>
            </a:r>
            <a:r>
              <a:rPr lang="en-US" dirty="0"/>
              <a:t>except for the feedforward sublayer of size </a:t>
            </a:r>
            <a:r>
              <a:rPr lang="en-US" dirty="0" smtClean="0"/>
              <a:t>2048 </a:t>
            </a:r>
          </a:p>
          <a:p>
            <a:r>
              <a:rPr lang="en-US" dirty="0"/>
              <a:t>number of heads to 8 and stack 12 layers both in </a:t>
            </a:r>
            <a:r>
              <a:rPr lang="en-US" dirty="0" smtClean="0"/>
              <a:t>the</a:t>
            </a:r>
            <a:r>
              <a:rPr lang="en-US" dirty="0"/>
              <a:t> </a:t>
            </a:r>
            <a:r>
              <a:rPr lang="en-US" dirty="0" smtClean="0"/>
              <a:t>encoder </a:t>
            </a:r>
            <a:r>
              <a:rPr lang="en-US" dirty="0"/>
              <a:t>and the </a:t>
            </a:r>
            <a:r>
              <a:rPr lang="en-US" dirty="0" smtClean="0"/>
              <a:t>decoder</a:t>
            </a:r>
            <a:r>
              <a:rPr lang="en-US" sz="1800" dirty="0"/>
              <a:t> </a:t>
            </a:r>
            <a:r>
              <a:rPr lang="en-US" sz="1800" dirty="0" smtClean="0"/>
              <a:t>+ drop out and label smoothing + </a:t>
            </a:r>
            <a:r>
              <a:rPr lang="en-US" sz="1800" dirty="0"/>
              <a:t>A</a:t>
            </a:r>
            <a:r>
              <a:rPr lang="en-US" sz="1800" dirty="0" smtClean="0"/>
              <a:t>dam optimizer</a:t>
            </a:r>
          </a:p>
          <a:p>
            <a:r>
              <a:rPr lang="en-US" dirty="0"/>
              <a:t>carry out shallow fusion </a:t>
            </a:r>
            <a:r>
              <a:rPr lang="en-US" dirty="0" smtClean="0"/>
              <a:t>with both </a:t>
            </a:r>
            <a:r>
              <a:rPr lang="en-US" dirty="0"/>
              <a:t>LSTM and Transformer attention baseline models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3273" y="441037"/>
            <a:ext cx="3104973" cy="35698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690" y="3657600"/>
            <a:ext cx="3341007" cy="23984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0806" y="3657600"/>
            <a:ext cx="3253755" cy="2398454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7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486"/>
    </mc:Choice>
    <mc:Fallback xmlns="">
      <p:transition spd="slow" advTm="694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8464" x="1073150" y="4984750"/>
          <p14:tracePt t="28618" x="1098550" y="5010150"/>
          <p14:tracePt t="28627" x="1130300" y="5067300"/>
          <p14:tracePt t="28637" x="1282700" y="5137150"/>
          <p14:tracePt t="28653" x="2012950" y="5365750"/>
          <p14:tracePt t="28669" x="3117850" y="5651500"/>
          <p14:tracePt t="28686" x="4483100" y="5892800"/>
          <p14:tracePt t="28706" x="6502400" y="6134100"/>
          <p14:tracePt t="28719" x="7493000" y="6191250"/>
          <p14:tracePt t="28739" x="8191500" y="6191250"/>
          <p14:tracePt t="28751" x="8458200" y="6191250"/>
          <p14:tracePt t="28769" x="8540750" y="6184900"/>
          <p14:tracePt t="28786" x="8547100" y="6153150"/>
          <p14:tracePt t="28803" x="8547100" y="6076950"/>
          <p14:tracePt t="28821" x="8547100" y="5943600"/>
          <p14:tracePt t="28836" x="8547100" y="5746750"/>
          <p14:tracePt t="28852" x="8547100" y="5403850"/>
          <p14:tracePt t="28869" x="8604250" y="5118100"/>
          <p14:tracePt t="28887" x="8674100" y="4953000"/>
          <p14:tracePt t="28902" x="8718550" y="4889500"/>
          <p14:tracePt t="28919" x="8750300" y="4870450"/>
          <p14:tracePt t="28965" x="8769350" y="4870450"/>
          <p14:tracePt t="28971" x="8775700" y="4876800"/>
          <p14:tracePt t="28987" x="8782050" y="4883150"/>
          <p14:tracePt t="29004" x="8788400" y="4883150"/>
          <p14:tracePt t="29018" x="8826500" y="4908550"/>
          <p14:tracePt t="29037" x="8953500" y="4933950"/>
          <p14:tracePt t="29052" x="9112250" y="4965700"/>
          <p14:tracePt t="29069" x="9251950" y="4984750"/>
          <p14:tracePt t="29085" x="9347200" y="4984750"/>
          <p14:tracePt t="29103" x="9423400" y="4984750"/>
          <p14:tracePt t="29122" x="9493250" y="4984750"/>
          <p14:tracePt t="29260" x="9505950" y="4984750"/>
          <p14:tracePt t="29278" x="9512300" y="4984750"/>
          <p14:tracePt t="29692" x="9512300" y="4978400"/>
          <p14:tracePt t="29701" x="9512300" y="4959350"/>
          <p14:tracePt t="29708" x="9512300" y="4933950"/>
          <p14:tracePt t="29720" x="9512300" y="4914900"/>
          <p14:tracePt t="29740" x="9563100" y="4819650"/>
          <p14:tracePt t="29753" x="9569450" y="4781550"/>
          <p14:tracePt t="29770" x="9575800" y="4768850"/>
          <p14:tracePt t="29786" x="9575800" y="4762500"/>
          <p14:tracePt t="29803" x="9575800" y="4749800"/>
          <p14:tracePt t="29820" x="9575800" y="4737100"/>
          <p14:tracePt t="29836" x="9575800" y="4730750"/>
          <p14:tracePt t="29853" x="9575800" y="4718050"/>
          <p14:tracePt t="29872" x="9575800" y="4699000"/>
          <p14:tracePt t="29886" x="9575800" y="4686300"/>
          <p14:tracePt t="29903" x="9575800" y="4660900"/>
          <p14:tracePt t="29921" x="9575800" y="4597400"/>
          <p14:tracePt t="29939" x="9575800" y="4578350"/>
          <p14:tracePt t="29954" x="9575800" y="4572000"/>
          <p14:tracePt t="29971" x="9575800" y="4552950"/>
          <p14:tracePt t="29990" x="9575800" y="4521200"/>
          <p14:tracePt t="30000" x="9575800" y="4514850"/>
          <p14:tracePt t="30010" x="9575800" y="4502150"/>
          <p14:tracePt t="30069" x="9569450" y="4495800"/>
          <p14:tracePt t="30203" x="9544050" y="4489450"/>
          <p14:tracePt t="30219" x="9531350" y="4489450"/>
          <p14:tracePt t="30285" x="9512300" y="4489450"/>
          <p14:tracePt t="30304" x="9505950" y="4489450"/>
          <p14:tracePt t="30326" x="9493250" y="4489450"/>
          <p14:tracePt t="31565" x="9461500" y="4470400"/>
          <p14:tracePt t="31572" x="9404350" y="4406900"/>
          <p14:tracePt t="31579" x="9328150" y="4305300"/>
          <p14:tracePt t="31593" x="9239250" y="4191000"/>
          <p14:tracePt t="31606" x="8953500" y="3625850"/>
          <p14:tracePt t="31624" x="8566150" y="2806700"/>
          <p14:tracePt t="31641" x="8477250" y="2476500"/>
          <p14:tracePt t="31656" x="8451850" y="2286000"/>
          <p14:tracePt t="31674" x="8451850" y="2235200"/>
          <p14:tracePt t="31689" x="8477250" y="2203450"/>
          <p14:tracePt t="31731" x="8502650" y="2190750"/>
          <p14:tracePt t="31745" x="8559800" y="2190750"/>
          <p14:tracePt t="31756" x="8642350" y="2273300"/>
          <p14:tracePt t="31773" x="8686800" y="2298700"/>
          <p14:tracePt t="31789" x="8731250" y="2330450"/>
          <p14:tracePt t="31807" x="8731250" y="2336800"/>
          <p14:tracePt t="31823" x="8737600" y="2336800"/>
          <p14:tracePt t="31841" x="8743950" y="2362200"/>
          <p14:tracePt t="31856" x="8743950" y="2476500"/>
          <p14:tracePt t="31873" x="8756650" y="2679700"/>
          <p14:tracePt t="31889" x="8813800" y="3086100"/>
          <p14:tracePt t="31907" x="8845550" y="3276600"/>
          <p14:tracePt t="31924" x="8883650" y="3486150"/>
          <p14:tracePt t="31941" x="8947150" y="3632200"/>
          <p14:tracePt t="31956" x="9023350" y="3790950"/>
          <p14:tracePt t="31974" x="9055100" y="3911600"/>
          <p14:tracePt t="31990" x="9099550" y="4013200"/>
          <p14:tracePt t="31999" x="9118600" y="4032250"/>
          <p14:tracePt t="32006" x="9124950" y="4051300"/>
          <p14:tracePt t="32024" x="9150350" y="4076700"/>
          <p14:tracePt t="32085" x="9163050" y="4089400"/>
          <p14:tracePt t="32138" x="9169400" y="4095750"/>
          <p14:tracePt t="32349" x="9188450" y="4108450"/>
          <p14:tracePt t="32356" x="9194800" y="4127500"/>
          <p14:tracePt t="32373" x="9194800" y="4146550"/>
          <p14:tracePt t="32390" x="9201150" y="4152900"/>
          <p14:tracePt t="32408" x="9207500" y="4165600"/>
          <p14:tracePt t="34256" x="9207500" y="4152900"/>
          <p14:tracePt t="34264" x="9207500" y="4133850"/>
          <p14:tracePt t="34275" x="9207500" y="4108450"/>
          <p14:tracePt t="34291" x="9207500" y="4064000"/>
          <p14:tracePt t="34308" x="9207500" y="3962400"/>
          <p14:tracePt t="34325" x="9194800" y="3822700"/>
          <p14:tracePt t="34341" x="9144000" y="3651250"/>
          <p14:tracePt t="34359" x="9105900" y="3314700"/>
          <p14:tracePt t="34375" x="9080500" y="3219450"/>
          <p14:tracePt t="34392" x="9061450" y="3124200"/>
          <p14:tracePt t="34408" x="9055100" y="3073400"/>
          <p14:tracePt t="34425" x="9055100" y="3041650"/>
          <p14:tracePt t="34442" x="9055100" y="3028950"/>
          <p14:tracePt t="34459" x="9055100" y="3022600"/>
          <p14:tracePt t="34477" x="9055100" y="3003550"/>
          <p14:tracePt t="34492" x="9055100" y="2971800"/>
          <p14:tracePt t="34501" x="9055100" y="2952750"/>
          <p14:tracePt t="34509" x="9055100" y="2946400"/>
          <p14:tracePt t="34528" x="9055100" y="2914650"/>
          <p14:tracePt t="34545" x="9061450" y="2870200"/>
          <p14:tracePt t="34559" x="9061450" y="2851150"/>
          <p14:tracePt t="34576" x="9074150" y="2825750"/>
          <p14:tracePt t="34593" x="9080500" y="2813050"/>
          <p14:tracePt t="34609" x="9080500" y="2800350"/>
          <p14:tracePt t="34626" x="9080500" y="2787650"/>
          <p14:tracePt t="34643" x="9086850" y="2781300"/>
          <p14:tracePt t="34707" x="9074150" y="2762250"/>
          <p14:tracePt t="34715" x="9029700" y="2743200"/>
          <p14:tracePt t="34726" x="8991600" y="2711450"/>
          <p14:tracePt t="34744" x="8864600" y="2647950"/>
          <p14:tracePt t="34759" x="8731250" y="2603500"/>
          <p14:tracePt t="34777" x="8578850" y="2552700"/>
          <p14:tracePt t="34793" x="8483600" y="2514600"/>
          <p14:tracePt t="34809" x="8464550" y="2508250"/>
          <p14:tracePt t="34843" x="8458200" y="2508250"/>
          <p14:tracePt t="34948" x="8470900" y="2508250"/>
          <p14:tracePt t="34954" x="8489950" y="2508250"/>
          <p14:tracePt t="34966" x="8540750" y="2508250"/>
          <p14:tracePt t="34976" x="8629650" y="2508250"/>
          <p14:tracePt t="34993" x="8705850" y="2508250"/>
          <p14:tracePt t="35010" x="8763000" y="2508250"/>
          <p14:tracePt t="35027" x="8782050" y="2508250"/>
          <p14:tracePt t="35313" x="8788400" y="2495550"/>
          <p14:tracePt t="35321" x="8782050" y="2476500"/>
          <p14:tracePt t="35329" x="8775700" y="2476500"/>
          <p14:tracePt t="35344" x="8756650" y="2470150"/>
          <p14:tracePt t="35362" x="8724900" y="2457450"/>
          <p14:tracePt t="35377" x="8705850" y="2451100"/>
          <p14:tracePt t="35393" x="8693150" y="2444750"/>
          <p14:tracePt t="35410" x="8686800" y="2444750"/>
          <p14:tracePt t="35427" x="8680450" y="2438400"/>
          <p14:tracePt t="35462" x="8674100" y="2438400"/>
          <p14:tracePt t="35693" x="8667750" y="2438400"/>
          <p14:tracePt t="35704" x="8655050" y="2438400"/>
          <p14:tracePt t="35715" x="8648700" y="2438400"/>
          <p14:tracePt t="35727" x="8636000" y="2438400"/>
          <p14:tracePt t="35744" x="8623300" y="2438400"/>
          <p14:tracePt t="35761" x="8604250" y="2438400"/>
          <p14:tracePt t="35794" x="8585200" y="2438400"/>
          <p14:tracePt t="36006" x="8604250" y="2438400"/>
          <p14:tracePt t="36017" x="8693150" y="2438400"/>
          <p14:tracePt t="36027" x="8743950" y="2438400"/>
          <p14:tracePt t="36044" x="8896350" y="2438400"/>
          <p14:tracePt t="36061" x="9048750" y="2438400"/>
          <p14:tracePt t="36077" x="9188450" y="2438400"/>
          <p14:tracePt t="36094" x="9258300" y="2438400"/>
          <p14:tracePt t="36114" x="9309100" y="2438400"/>
          <p14:tracePt t="36127" x="9315450" y="2438400"/>
          <p14:tracePt t="36144" x="9328150" y="2438400"/>
          <p14:tracePt t="36163" x="9334500" y="2438400"/>
          <p14:tracePt t="36187" x="9347200" y="2438400"/>
          <p14:tracePt t="36197" x="9366250" y="2438400"/>
          <p14:tracePt t="36211" x="9404350" y="2438400"/>
          <p14:tracePt t="36228" x="9480550" y="2438400"/>
          <p14:tracePt t="36244" x="9550400" y="2438400"/>
          <p14:tracePt t="36262" x="9620250" y="2438400"/>
          <p14:tracePt t="36278" x="9664700" y="2438400"/>
          <p14:tracePt t="36295" x="9690100" y="2438400"/>
          <p14:tracePt t="36311" x="9709150" y="2438400"/>
          <p14:tracePt t="36329" x="9715500" y="2438400"/>
          <p14:tracePt t="36345" x="9721850" y="2438400"/>
          <p14:tracePt t="36398" x="9728200" y="2438400"/>
          <p14:tracePt t="36409" x="9759950" y="2438400"/>
          <p14:tracePt t="36417" x="9779000" y="2438400"/>
          <p14:tracePt t="36428" x="9798050" y="2438400"/>
          <p14:tracePt t="36445" x="9848850" y="2438400"/>
          <p14:tracePt t="36461" x="9893300" y="2438400"/>
          <p14:tracePt t="36478" x="9931400" y="2438400"/>
          <p14:tracePt t="36496" x="9969500" y="2438400"/>
          <p14:tracePt t="36513" x="10001250" y="2438400"/>
          <p14:tracePt t="36528" x="10007600" y="2438400"/>
          <p14:tracePt t="36545" x="10026650" y="2438400"/>
          <p14:tracePt t="36562" x="10064750" y="2438400"/>
          <p14:tracePt t="36578" x="10121900" y="2438400"/>
          <p14:tracePt t="36595" x="10172700" y="2444750"/>
          <p14:tracePt t="36612" x="10198100" y="2444750"/>
          <p14:tracePt t="36629" x="10267950" y="2444750"/>
          <p14:tracePt t="36644" x="10344150" y="2444750"/>
          <p14:tracePt t="36661" x="10414000" y="2444750"/>
          <p14:tracePt t="36679" x="10452100" y="2444750"/>
          <p14:tracePt t="36697" x="10490200" y="2444750"/>
          <p14:tracePt t="36813" x="10502900" y="2444750"/>
          <p14:tracePt t="36829" x="10509250" y="2444750"/>
          <p14:tracePt t="36838" x="10521950" y="2444750"/>
          <p14:tracePt t="36848" x="10541000" y="2444750"/>
          <p14:tracePt t="36862" x="10572750" y="2444750"/>
          <p14:tracePt t="36879" x="10623550" y="2444750"/>
          <p14:tracePt t="36896" x="10687050" y="2444750"/>
          <p14:tracePt t="36913" x="10706100" y="2444750"/>
          <p14:tracePt t="36928" x="10725150" y="2444750"/>
          <p14:tracePt t="36945" x="10731500" y="2451100"/>
          <p14:tracePt t="37013" x="10737850" y="2457450"/>
          <p14:tracePt t="37019" x="10744200" y="2457450"/>
          <p14:tracePt t="37028" x="10756900" y="2457450"/>
          <p14:tracePt t="37045" x="10795000" y="2457450"/>
          <p14:tracePt t="37062" x="10820400" y="2457450"/>
          <p14:tracePt t="37079" x="10833100" y="2457450"/>
          <p14:tracePt t="37211" x="10839450" y="2457450"/>
          <p14:tracePt t="37220" x="10839450" y="2463800"/>
          <p14:tracePt t="37229" x="10820400" y="2482850"/>
          <p14:tracePt t="37246" x="10737850" y="2546350"/>
          <p14:tracePt t="37262" x="10598150" y="2616200"/>
          <p14:tracePt t="37279" x="10147300" y="2749550"/>
          <p14:tracePt t="37299" x="9632950" y="2882900"/>
          <p14:tracePt t="37313" x="9137650" y="3035300"/>
          <p14:tracePt t="37330" x="8724900" y="3143250"/>
          <p14:tracePt t="37346" x="8413750" y="3232150"/>
          <p14:tracePt t="37362" x="8255000" y="3289300"/>
          <p14:tracePt t="37379" x="8159750" y="3308350"/>
          <p14:tracePt t="37397" x="8134350" y="3333750"/>
          <p14:tracePt t="37412" x="8115300" y="3378200"/>
          <p14:tracePt t="37429" x="8115300" y="3409950"/>
          <p14:tracePt t="37445" x="8115300" y="3448050"/>
          <p14:tracePt t="37462" x="8153400" y="3505200"/>
          <p14:tracePt t="37481" x="8267700" y="3581400"/>
          <p14:tracePt t="37495" x="8375650" y="3606800"/>
          <p14:tracePt t="37512" x="8502650" y="3651250"/>
          <p14:tracePt t="37529" x="8661400" y="3695700"/>
          <p14:tracePt t="37547" x="8832850" y="3752850"/>
          <p14:tracePt t="37562" x="9099550" y="3822700"/>
          <p14:tracePt t="37579" x="9328150" y="3841750"/>
          <p14:tracePt t="37596" x="9512300" y="3873500"/>
          <p14:tracePt t="37613" x="9652000" y="3873500"/>
          <p14:tracePt t="37629" x="9696450" y="3873500"/>
          <p14:tracePt t="37645" x="9715500" y="3873500"/>
          <p14:tracePt t="37662" x="9721850" y="3873500"/>
          <p14:tracePt t="37691" x="9721850" y="3867150"/>
          <p14:tracePt t="37699" x="9709150" y="3854450"/>
          <p14:tracePt t="37714" x="9569450" y="3829050"/>
          <p14:tracePt t="37729" x="9429750" y="3810000"/>
          <p14:tracePt t="37746" x="9328150" y="3810000"/>
          <p14:tracePt t="37762" x="9258300" y="3810000"/>
          <p14:tracePt t="37779" x="9239250" y="3810000"/>
          <p14:tracePt t="37842" x="9296400" y="3810000"/>
          <p14:tracePt t="37850" x="9385300" y="3810000"/>
          <p14:tracePt t="37866" x="9652000" y="3810000"/>
          <p14:tracePt t="37880" x="9880600" y="3797300"/>
          <p14:tracePt t="37896" x="10147300" y="3752850"/>
          <p14:tracePt t="37913" x="10426700" y="3746500"/>
          <p14:tracePt t="37929" x="10763250" y="3721100"/>
          <p14:tracePt t="37946" x="11010900" y="3721100"/>
          <p14:tracePt t="37963" x="11131550" y="3708400"/>
          <p14:tracePt t="37979" x="11150600" y="3708400"/>
          <p14:tracePt t="37996" x="11163300" y="3708400"/>
          <p14:tracePt t="38285" x="11137900" y="3708400"/>
          <p14:tracePt t="38292" x="11099800" y="3708400"/>
          <p14:tracePt t="38307" x="10985500" y="3708400"/>
          <p14:tracePt t="38319" x="10922000" y="3708400"/>
          <p14:tracePt t="38330" x="10807700" y="3708400"/>
          <p14:tracePt t="38347" x="10636250" y="3683000"/>
          <p14:tracePt t="38364" x="10471150" y="3663950"/>
          <p14:tracePt t="38380" x="10274300" y="3632200"/>
          <p14:tracePt t="38397" x="10140950" y="3600450"/>
          <p14:tracePt t="38413" x="10083800" y="3594100"/>
          <p14:tracePt t="38431" x="10039350" y="3594100"/>
          <p14:tracePt t="38447" x="10026650" y="3594100"/>
          <p14:tracePt t="38526" x="10020300" y="3594100"/>
          <p14:tracePt t="38533" x="10007600" y="3581400"/>
          <p14:tracePt t="38548" x="9982200" y="3575050"/>
          <p14:tracePt t="38564" x="9937750" y="3556000"/>
          <p14:tracePt t="38581" x="9906000" y="3543300"/>
          <p14:tracePt t="38597" x="9880600" y="3536950"/>
          <p14:tracePt t="38613" x="9848850" y="3517900"/>
          <p14:tracePt t="38630" x="9829800" y="3505200"/>
          <p14:tracePt t="38649" x="9823450" y="3492500"/>
          <p14:tracePt t="38663" x="9817100" y="3479800"/>
          <p14:tracePt t="38681" x="9810750" y="3467100"/>
          <p14:tracePt t="38745" x="9810750" y="3454400"/>
          <p14:tracePt t="38752" x="9810750" y="3441700"/>
          <p14:tracePt t="38764" x="9810750" y="3435350"/>
          <p14:tracePt t="38780" x="9810750" y="3422650"/>
          <p14:tracePt t="38800" x="9810750" y="3409950"/>
          <p14:tracePt t="38813" x="9810750" y="3390900"/>
          <p14:tracePt t="38832" x="9829800" y="3365500"/>
          <p14:tracePt t="38847" x="9861550" y="3346450"/>
          <p14:tracePt t="38864" x="9925050" y="3327400"/>
          <p14:tracePt t="38880" x="10007600" y="3308350"/>
          <p14:tracePt t="38897" x="10102850" y="3302000"/>
          <p14:tracePt t="38914" x="10166350" y="3302000"/>
          <p14:tracePt t="38931" x="10255250" y="3302000"/>
          <p14:tracePt t="38947" x="10306050" y="3302000"/>
          <p14:tracePt t="38964" x="10401300" y="3321050"/>
          <p14:tracePt t="38981" x="10471150" y="3346450"/>
          <p14:tracePt t="38997" x="10515600" y="3352800"/>
          <p14:tracePt t="39006" x="10541000" y="3365500"/>
          <p14:tracePt t="39018" x="10553700" y="3365500"/>
          <p14:tracePt t="39031" x="10566400" y="3371850"/>
          <p14:tracePt t="39102" x="10566400" y="3378200"/>
          <p14:tracePt t="39115" x="10566400" y="3384550"/>
          <p14:tracePt t="39124" x="10566400" y="3397250"/>
          <p14:tracePt t="39138" x="10566400" y="3409950"/>
          <p14:tracePt t="39147" x="10553700" y="3422650"/>
          <p14:tracePt t="39164" x="10528300" y="3448050"/>
          <p14:tracePt t="39181" x="10502900" y="3492500"/>
          <p14:tracePt t="39197" x="10471150" y="3568700"/>
          <p14:tracePt t="39217" x="10394950" y="3689350"/>
          <p14:tracePt t="39234" x="10375900" y="3752850"/>
          <p14:tracePt t="39248" x="10369550" y="3790950"/>
          <p14:tracePt t="39264" x="10369550" y="3835400"/>
          <p14:tracePt t="39281" x="10369550" y="3860800"/>
          <p14:tracePt t="39299" x="10369550" y="3873500"/>
          <p14:tracePt t="39315" x="10369550" y="3886200"/>
          <p14:tracePt t="39331" x="10369550" y="3892550"/>
          <p14:tracePt t="39433" x="10369550" y="3898900"/>
          <p14:tracePt t="39443" x="10369550" y="3924300"/>
          <p14:tracePt t="39452" x="10369550" y="3930650"/>
          <p14:tracePt t="39464" x="10382250" y="3943350"/>
          <p14:tracePt t="39481" x="10394950" y="3962400"/>
          <p14:tracePt t="39498" x="10407650" y="3981450"/>
          <p14:tracePt t="39505" x="10407650" y="3994150"/>
          <p14:tracePt t="39515" x="10407650" y="4000500"/>
          <p14:tracePt t="39573" x="10414000" y="4006850"/>
          <p14:tracePt t="39668" x="10414000" y="4013200"/>
          <p14:tracePt t="39682" x="10414000" y="4057650"/>
          <p14:tracePt t="39691" x="10407650" y="4108450"/>
          <p14:tracePt t="39698" x="10388600" y="4140200"/>
          <p14:tracePt t="39716" x="10350500" y="4203700"/>
          <p14:tracePt t="39731" x="10312400" y="4235450"/>
          <p14:tracePt t="39748" x="10287000" y="4267200"/>
          <p14:tracePt t="39765" x="10267950" y="4279900"/>
          <p14:tracePt t="39782" x="10255250" y="4279900"/>
          <p14:tracePt t="40085" x="10255250" y="4318000"/>
          <p14:tracePt t="40091" x="10255250" y="4419600"/>
          <p14:tracePt t="40100" x="10255250" y="4578350"/>
          <p14:tracePt t="40115" x="10255250" y="4908550"/>
          <p14:tracePt t="40132" x="10204450" y="5105400"/>
          <p14:tracePt t="40149" x="10172700" y="5187950"/>
          <p14:tracePt t="40164" x="10153650" y="5238750"/>
          <p14:tracePt t="40181" x="10121900" y="5314950"/>
          <p14:tracePt t="40198" x="10045700" y="5416550"/>
          <p14:tracePt t="40214" x="9937750" y="5543550"/>
          <p14:tracePt t="40231" x="9804400" y="5676900"/>
          <p14:tracePt t="40249" x="9525000" y="5854700"/>
          <p14:tracePt t="40264" x="9086850" y="6096000"/>
          <p14:tracePt t="40282" x="8674100" y="6273800"/>
          <p14:tracePt t="40299" x="7816850" y="6553200"/>
          <p14:tracePt t="40315" x="7092950" y="6756400"/>
          <p14:tracePt t="40332" x="6140450" y="6851650"/>
          <p14:tracePt t="40347" x="5219700" y="6851650"/>
          <p14:tracePt t="40364" x="4356100" y="6851650"/>
          <p14:tracePt t="40381" x="3752850" y="6851650"/>
          <p14:tracePt t="40399" x="3009900" y="6851650"/>
          <p14:tracePt t="40415" x="2806700" y="6851650"/>
          <p14:tracePt t="40432" x="2755900" y="6851650"/>
          <p14:tracePt t="40448" x="2743200" y="6851650"/>
          <p14:tracePt t="40559" x="2730500" y="6851650"/>
          <p14:tracePt t="40567" x="2717800" y="6851650"/>
          <p14:tracePt t="40576" x="2698750" y="6832600"/>
          <p14:tracePt t="40584" x="2692400" y="6819900"/>
          <p14:tracePt t="40599" x="2673350" y="6800850"/>
          <p14:tracePt t="40615" x="2660650" y="6800850"/>
          <p14:tracePt t="40632" x="2647950" y="6800850"/>
          <p14:tracePt t="40649" x="2641600" y="6800850"/>
          <p14:tracePt t="41608" x="2641600" y="6794500"/>
          <p14:tracePt t="41616" x="2628900" y="6781800"/>
          <p14:tracePt t="41624" x="2609850" y="6769100"/>
          <p14:tracePt t="41632" x="2584450" y="6769100"/>
          <p14:tracePt t="41649" x="2584450" y="6762750"/>
          <p14:tracePt t="41666" x="2546350" y="6743700"/>
          <p14:tracePt t="41683" x="2527300" y="6724650"/>
          <p14:tracePt t="41699" x="2520950" y="6724650"/>
          <p14:tracePt t="41716" x="2508250" y="6711950"/>
          <p14:tracePt t="41749" x="2501900" y="6705600"/>
          <p14:tracePt t="41767" x="2495550" y="6673850"/>
          <p14:tracePt t="41784" x="2482850" y="6642100"/>
          <p14:tracePt t="41800" x="2482850" y="6623050"/>
          <p14:tracePt t="41817" x="2482850" y="6591300"/>
          <p14:tracePt t="41834" x="2482850" y="6584950"/>
          <p14:tracePt t="41850" x="2482850" y="6565900"/>
          <p14:tracePt t="41867" x="2476500" y="6546850"/>
          <p14:tracePt t="45745" x="2470150" y="6546850"/>
          <p14:tracePt t="45753" x="2470150" y="6540500"/>
          <p14:tracePt t="45761" x="2482850" y="6521450"/>
          <p14:tracePt t="45778" x="2495550" y="6508750"/>
          <p14:tracePt t="45787" x="2540000" y="6489700"/>
          <p14:tracePt t="45805" x="2590800" y="6470650"/>
          <p14:tracePt t="45821" x="2647950" y="6464300"/>
          <p14:tracePt t="45838" x="2692400" y="6451600"/>
          <p14:tracePt t="45854" x="2705100" y="6445250"/>
          <p14:tracePt t="45890" x="2711450" y="6445250"/>
          <p14:tracePt t="45914" x="2724150" y="6445250"/>
          <p14:tracePt t="45952" x="2736850" y="6445250"/>
          <p14:tracePt t="45960" x="2755900" y="6451600"/>
          <p14:tracePt t="45985" x="2762250" y="6457950"/>
          <p14:tracePt t="45994" x="2768600" y="6464300"/>
          <p14:tracePt t="46004" x="2774950" y="6470650"/>
          <p14:tracePt t="46021" x="2774950" y="6508750"/>
          <p14:tracePt t="46038" x="2774950" y="6546850"/>
          <p14:tracePt t="46056" x="2774950" y="6597650"/>
          <p14:tracePt t="47464" x="2781300" y="6559550"/>
          <p14:tracePt t="47472" x="2806700" y="6527800"/>
          <p14:tracePt t="47480" x="2825750" y="6470650"/>
          <p14:tracePt t="47491" x="2876550" y="6413500"/>
          <p14:tracePt t="47506" x="2940050" y="6286500"/>
          <p14:tracePt t="47523" x="3035300" y="6121400"/>
          <p14:tracePt t="47540" x="3143250" y="5969000"/>
          <p14:tracePt t="47556" x="3244850" y="5810250"/>
          <p14:tracePt t="47573" x="3346450" y="5689600"/>
          <p14:tracePt t="47590" x="3390900" y="5613400"/>
          <p14:tracePt t="47609" x="3435350" y="5537200"/>
          <p14:tracePt t="47624" x="3441700" y="5518150"/>
          <p14:tracePt t="47640" x="3467100" y="5492750"/>
          <p14:tracePt t="47656" x="3492500" y="5448300"/>
          <p14:tracePt t="47673" x="3498850" y="5435600"/>
          <p14:tracePt t="47690" x="3530600" y="5372100"/>
          <p14:tracePt t="47706" x="3606800" y="5245100"/>
          <p14:tracePt t="47723" x="3683000" y="5130800"/>
          <p14:tracePt t="47740" x="3765550" y="5003800"/>
          <p14:tracePt t="47756" x="3829050" y="4889500"/>
          <p14:tracePt t="47773" x="3873500" y="4794250"/>
          <p14:tracePt t="47790" x="3905250" y="4749800"/>
          <p14:tracePt t="47809" x="3924300" y="4699000"/>
          <p14:tracePt t="47873" x="3924300" y="4692650"/>
          <p14:tracePt t="47881" x="3937000" y="4673600"/>
          <p14:tracePt t="47890" x="3949700" y="4648200"/>
          <p14:tracePt t="47906" x="3968750" y="4603750"/>
          <p14:tracePt t="47924" x="3981450" y="4565650"/>
          <p14:tracePt t="47940" x="3987800" y="4552950"/>
          <p14:tracePt t="47957" x="3987800" y="4546600"/>
          <p14:tracePt t="47973" x="4000500" y="4521200"/>
          <p14:tracePt t="48626" x="3994150" y="4521200"/>
          <p14:tracePt t="48632" x="3975100" y="4508500"/>
          <p14:tracePt t="48641" x="3968750" y="4508500"/>
          <p14:tracePt t="48657" x="3930650" y="4508500"/>
          <p14:tracePt t="48674" x="3879850" y="4489450"/>
          <p14:tracePt t="48691" x="3854450" y="4476750"/>
          <p14:tracePt t="48707" x="3810000" y="4457700"/>
          <p14:tracePt t="48725" x="3778250" y="4445000"/>
          <p14:tracePt t="48741" x="3759200" y="4425950"/>
          <p14:tracePt t="48757" x="3746500" y="4413250"/>
          <p14:tracePt t="48776" x="3702050" y="4368800"/>
          <p14:tracePt t="48791" x="3670300" y="4343400"/>
          <p14:tracePt t="48825" x="3670300" y="4337050"/>
          <p14:tracePt t="48841" x="3663950" y="4318000"/>
          <p14:tracePt t="48858" x="3651250" y="4292600"/>
          <p14:tracePt t="48874" x="3651250" y="4267200"/>
          <p14:tracePt t="48892" x="3651250" y="4260850"/>
          <p14:tracePt t="49075" x="3644900" y="4254500"/>
          <p14:tracePt t="49132" x="3644900" y="4273550"/>
          <p14:tracePt t="49139" x="3644900" y="4311650"/>
          <p14:tracePt t="49148" x="3644900" y="4375150"/>
          <p14:tracePt t="49160" x="3644900" y="4527550"/>
          <p14:tracePt t="49175" x="3657600" y="4705350"/>
          <p14:tracePt t="49192" x="3625850" y="4889500"/>
          <p14:tracePt t="49208" x="3556000" y="5003800"/>
          <p14:tracePt t="49226" x="3435350" y="5143500"/>
          <p14:tracePt t="49242" x="3194050" y="5314950"/>
          <p14:tracePt t="49259" x="2768600" y="5537200"/>
          <p14:tracePt t="49275" x="2324100" y="5676900"/>
          <p14:tracePt t="49292" x="2006600" y="5778500"/>
          <p14:tracePt t="49309" x="1752600" y="5810250"/>
          <p14:tracePt t="49325" x="1612900" y="5810250"/>
          <p14:tracePt t="49342" x="1568450" y="5810250"/>
          <p14:tracePt t="49359" x="1562100" y="5810250"/>
          <p14:tracePt t="49533" x="1568450" y="5816600"/>
          <p14:tracePt t="49542" x="1593850" y="5816600"/>
          <p14:tracePt t="49554" x="1670050" y="5816600"/>
          <p14:tracePt t="49566" x="1720850" y="5810250"/>
          <p14:tracePt t="49575" x="1816100" y="5784850"/>
          <p14:tracePt t="49592" x="1905000" y="5753100"/>
          <p14:tracePt t="49612" x="1974850" y="5740400"/>
          <p14:tracePt t="49625" x="2025650" y="5715000"/>
          <p14:tracePt t="49642" x="2076450" y="5708650"/>
          <p14:tracePt t="49661" x="2101850" y="5695950"/>
          <p14:tracePt t="49676" x="2127250" y="5689600"/>
          <p14:tracePt t="49772" x="2120900" y="5689600"/>
          <p14:tracePt t="49779" x="2101850" y="5689600"/>
          <p14:tracePt t="49792" x="2057400" y="5689600"/>
          <p14:tracePt t="49809" x="2025650" y="5676900"/>
          <p14:tracePt t="49827" x="2012950" y="5670550"/>
          <p14:tracePt t="49876" x="2051050" y="5670550"/>
          <p14:tracePt t="49884" x="2165350" y="5670550"/>
          <p14:tracePt t="49893" x="2222500" y="5702300"/>
          <p14:tracePt t="49911" x="2273300" y="5708650"/>
          <p14:tracePt t="49981" x="2286000" y="5715000"/>
          <p14:tracePt t="50065" x="2279650" y="5721350"/>
          <p14:tracePt t="50074" x="2266950" y="5721350"/>
          <p14:tracePt t="50081" x="2228850" y="5721350"/>
          <p14:tracePt t="50093" x="2209800" y="5721350"/>
          <p14:tracePt t="50109" x="2108200" y="5721350"/>
          <p14:tracePt t="50129" x="1962150" y="5645150"/>
          <p14:tracePt t="50144" x="1898650" y="5613400"/>
          <p14:tracePt t="50160" x="1854200" y="5588000"/>
          <p14:tracePt t="50203" x="1854200" y="5575300"/>
          <p14:tracePt t="50211" x="1924050" y="5568950"/>
          <p14:tracePt t="50226" x="2076450" y="5568950"/>
          <p14:tracePt t="50243" x="2419350" y="5568950"/>
          <p14:tracePt t="50259" x="2482850" y="5575300"/>
          <p14:tracePt t="50276" x="2508250" y="5600700"/>
          <p14:tracePt t="50344" x="2495550" y="5613400"/>
          <p14:tracePt t="50352" x="2463800" y="5632450"/>
          <p14:tracePt t="50362" x="2387600" y="5638800"/>
          <p14:tracePt t="50376" x="2209800" y="5638800"/>
          <p14:tracePt t="50392" x="2006600" y="5638800"/>
          <p14:tracePt t="50409" x="1765300" y="5638800"/>
          <p14:tracePt t="50426" x="1593850" y="5607050"/>
          <p14:tracePt t="50443" x="1543050" y="5588000"/>
          <p14:tracePt t="50498" x="1568450" y="5530850"/>
          <p14:tracePt t="50505" x="1631950" y="5530850"/>
          <p14:tracePt t="50513" x="1689100" y="5511800"/>
          <p14:tracePt t="50528" x="1841500" y="5511800"/>
          <p14:tracePt t="50543" x="1955800" y="5511800"/>
          <p14:tracePt t="50560" x="2025650" y="5511800"/>
          <p14:tracePt t="50576" x="2076450" y="5530850"/>
          <p14:tracePt t="50593" x="2082800" y="5537200"/>
          <p14:tracePt t="50611" x="2089150" y="5543550"/>
          <p14:tracePt t="50628" x="2089150" y="5588000"/>
          <p14:tracePt t="50643" x="2032000" y="5632450"/>
          <p14:tracePt t="50660" x="1911350" y="5645150"/>
          <p14:tracePt t="50677" x="1758950" y="5645150"/>
          <p14:tracePt t="50693" x="1606550" y="5645150"/>
          <p14:tracePt t="50710" x="1485900" y="5632450"/>
          <p14:tracePt t="50728" x="1460500" y="5607050"/>
          <p14:tracePt t="50744" x="1460500" y="5600700"/>
          <p14:tracePt t="50760" x="1460500" y="5575300"/>
          <p14:tracePt t="50777" x="1524000" y="5575300"/>
          <p14:tracePt t="50793" x="1676400" y="5575300"/>
          <p14:tracePt t="50810" x="1866900" y="5575300"/>
          <p14:tracePt t="50827" x="2006600" y="5581650"/>
          <p14:tracePt t="50844" x="2152650" y="5619750"/>
          <p14:tracePt t="50862" x="2203450" y="5657850"/>
          <p14:tracePt t="50907" x="2190750" y="5683250"/>
          <p14:tracePt t="50917" x="2152650" y="5683250"/>
          <p14:tracePt t="50928" x="1962150" y="5683250"/>
          <p14:tracePt t="50944" x="1663700" y="5676900"/>
          <p14:tracePt t="50960" x="1441450" y="5651500"/>
          <p14:tracePt t="50977" x="1346200" y="5638800"/>
          <p14:tracePt t="50993" x="1320800" y="5626100"/>
          <p14:tracePt t="51010" x="1314450" y="5619750"/>
          <p14:tracePt t="51026" x="1333500" y="5600700"/>
          <p14:tracePt t="51043" x="1473200" y="5600700"/>
          <p14:tracePt t="51059" x="1651000" y="5600700"/>
          <p14:tracePt t="51076" x="1739900" y="5600700"/>
          <p14:tracePt t="51093" x="1847850" y="5613400"/>
          <p14:tracePt t="51111" x="1892300" y="5632450"/>
          <p14:tracePt t="51126" x="1905000" y="5645150"/>
          <p14:tracePt t="51168" x="1911350" y="5657850"/>
          <p14:tracePt t="51176" x="1898650" y="5664200"/>
          <p14:tracePt t="51184" x="1866900" y="5676900"/>
          <p14:tracePt t="51193" x="1854200" y="5676900"/>
          <p14:tracePt t="51210" x="1828800" y="5676900"/>
          <p14:tracePt t="51226" x="1822450" y="5683250"/>
          <p14:tracePt t="51457" x="1828800" y="5683250"/>
          <p14:tracePt t="51466" x="1917700" y="5715000"/>
          <p14:tracePt t="51477" x="2000250" y="5721350"/>
          <p14:tracePt t="51497" x="2298700" y="5861050"/>
          <p14:tracePt t="51511" x="2616200" y="5956300"/>
          <p14:tracePt t="51527" x="2686050" y="5981700"/>
          <p14:tracePt t="51544" x="2990850" y="6032500"/>
          <p14:tracePt t="51561" x="3295650" y="6083300"/>
          <p14:tracePt t="51578" x="3505200" y="6108700"/>
          <p14:tracePt t="51595" x="3594100" y="6121400"/>
          <p14:tracePt t="51611" x="3613150" y="6127750"/>
          <p14:tracePt t="51627" x="3619500" y="6134100"/>
          <p14:tracePt t="51802" x="3632200" y="6134100"/>
          <p14:tracePt t="51808" x="3683000" y="6134100"/>
          <p14:tracePt t="51816" x="3784600" y="6134100"/>
          <p14:tracePt t="51827" x="3956050" y="6134100"/>
          <p14:tracePt t="51844" x="4286250" y="6134100"/>
          <p14:tracePt t="51861" x="5010150" y="6134100"/>
          <p14:tracePt t="51877" x="5784850" y="6134100"/>
          <p14:tracePt t="51893" x="6534150" y="6134100"/>
          <p14:tracePt t="51910" x="7029450" y="6134100"/>
          <p14:tracePt t="51926" x="7366000" y="6134100"/>
          <p14:tracePt t="51943" x="7512050" y="6134100"/>
          <p14:tracePt t="51960" x="7524750" y="6134100"/>
          <p14:tracePt t="52089" x="7537450" y="6165850"/>
          <p14:tracePt t="52098" x="7537450" y="6172200"/>
          <p14:tracePt t="52104" x="7537450" y="6191250"/>
          <p14:tracePt t="52116" x="7537450" y="6210300"/>
          <p14:tracePt t="52127" x="7537450" y="6242050"/>
          <p14:tracePt t="52143" x="7537450" y="6280150"/>
          <p14:tracePt t="52160" x="7537450" y="6324600"/>
          <p14:tracePt t="52177" x="7537450" y="6337300"/>
          <p14:tracePt t="52193" x="7537450" y="6343650"/>
          <p14:tracePt t="52664" x="7537450" y="6350000"/>
          <p14:tracePt t="52672" x="7518400" y="6350000"/>
          <p14:tracePt t="52680" x="7505700" y="6356350"/>
          <p14:tracePt t="52694" x="7499350" y="6362700"/>
          <p14:tracePt t="52711" x="7473950" y="6362700"/>
          <p14:tracePt t="56099" x="7467600" y="6362700"/>
          <p14:tracePt t="56108" x="7448550" y="6362700"/>
          <p14:tracePt t="56123" x="7435850" y="6369050"/>
          <p14:tracePt t="56148" x="7423150" y="6369050"/>
          <p14:tracePt t="56166" x="7416800" y="6369050"/>
          <p14:tracePt t="56685" x="7391400" y="6369050"/>
          <p14:tracePt t="56694" x="7359650" y="6369050"/>
          <p14:tracePt t="56700" x="7340600" y="6369050"/>
          <p14:tracePt t="56716" x="7283450" y="6362700"/>
          <p14:tracePt t="56733" x="7200900" y="6337300"/>
          <p14:tracePt t="56749" x="7156450" y="6267450"/>
          <p14:tracePt t="56766" x="7004050" y="6178550"/>
          <p14:tracePt t="56784" x="6851650" y="6127750"/>
          <p14:tracePt t="56799" x="6819900" y="6121400"/>
          <p14:tracePt t="56816" x="6750050" y="6083300"/>
          <p14:tracePt t="56832" x="6743700" y="6083300"/>
          <p14:tracePt t="56884" x="6737350" y="6076950"/>
          <p14:tracePt t="56899" x="6731000" y="6064250"/>
          <p14:tracePt t="56907" x="6718300" y="6045200"/>
          <p14:tracePt t="56916" x="6711950" y="6032500"/>
          <p14:tracePt t="56932" x="6661150" y="5969000"/>
          <p14:tracePt t="56949" x="6642100" y="5905500"/>
          <p14:tracePt t="56966" x="6584950" y="5784850"/>
          <p14:tracePt t="56984" x="6432550" y="5562600"/>
          <p14:tracePt t="56999" x="6362700" y="5492750"/>
          <p14:tracePt t="57009" x="6229350" y="5346700"/>
          <p14:tracePt t="57016" x="6191250" y="5289550"/>
          <p14:tracePt t="57034" x="6108700" y="5187950"/>
          <p14:tracePt t="57051" x="6032500" y="5111750"/>
          <p14:tracePt t="57066" x="5988050" y="5080000"/>
          <p14:tracePt t="57082" x="5969000" y="5041900"/>
          <p14:tracePt t="57099" x="5962650" y="5016500"/>
          <p14:tracePt t="57116" x="5949950" y="4991100"/>
          <p14:tracePt t="57133" x="5943600" y="4978400"/>
          <p14:tracePt t="57150" x="5943600" y="4959350"/>
          <p14:tracePt t="57169" x="5930900" y="4940300"/>
          <p14:tracePt t="57184" x="5930900" y="4927600"/>
          <p14:tracePt t="57200" x="5924550" y="4908550"/>
          <p14:tracePt t="57244" x="5924550" y="4895850"/>
          <p14:tracePt t="57311" x="5924550" y="4889500"/>
          <p14:tracePt t="57323" x="5924550" y="4876800"/>
          <p14:tracePt t="57380" x="5924550" y="4870450"/>
          <p14:tracePt t="57387" x="5943600" y="4870450"/>
          <p14:tracePt t="57400" x="6000750" y="4870450"/>
          <p14:tracePt t="57416" x="6089650" y="4870450"/>
          <p14:tracePt t="57433" x="6146800" y="4870450"/>
          <p14:tracePt t="57450" x="6184900" y="4895850"/>
          <p14:tracePt t="57467" x="6191250" y="4895850"/>
          <p14:tracePt t="57516" x="6203950" y="4908550"/>
          <p14:tracePt t="58291" x="6197600" y="4908550"/>
          <p14:tracePt t="58302" x="6178550" y="4908550"/>
          <p14:tracePt t="58314" x="6115050" y="4902200"/>
          <p14:tracePt t="58320" x="6089650" y="4902200"/>
          <p14:tracePt t="58336" x="6026150" y="4883150"/>
          <p14:tracePt t="58352" x="5969000" y="4864100"/>
          <p14:tracePt t="58367" x="5924550" y="4857750"/>
          <p14:tracePt t="58384" x="5822950" y="4826000"/>
          <p14:tracePt t="58401" x="5753100" y="4806950"/>
          <p14:tracePt t="58417" x="5702300" y="4781550"/>
          <p14:tracePt t="58434" x="5670550" y="4768850"/>
          <p14:tracePt t="58565" x="5683250" y="4768850"/>
          <p14:tracePt t="58575" x="5702300" y="4768850"/>
          <p14:tracePt t="58585" x="5753100" y="4787900"/>
          <p14:tracePt t="58601" x="5829300" y="4819650"/>
          <p14:tracePt t="58620" x="5937250" y="4870450"/>
          <p14:tracePt t="58635" x="6038850" y="4902200"/>
          <p14:tracePt t="58651" x="6089650" y="4940300"/>
          <p14:tracePt t="58668" x="6153150" y="4946650"/>
          <p14:tracePt t="58685" x="6172200" y="4965700"/>
          <p14:tracePt t="58774" x="6121400" y="4965700"/>
          <p14:tracePt t="58780" x="6064250" y="4940300"/>
          <p14:tracePt t="58796" x="5981700" y="4908550"/>
          <p14:tracePt t="58809" x="5835650" y="4845050"/>
          <p14:tracePt t="58819" x="5778500" y="4826000"/>
          <p14:tracePt t="58835" x="5657850" y="4768850"/>
          <p14:tracePt t="58851" x="5645150" y="4756150"/>
          <p14:tracePt t="58906" x="5645150" y="4749800"/>
          <p14:tracePt t="58914" x="5664200" y="4749800"/>
          <p14:tracePt t="58921" x="5702300" y="4749800"/>
          <p14:tracePt t="58936" x="5797550" y="4768850"/>
          <p14:tracePt t="58952" x="5918200" y="4806950"/>
          <p14:tracePt t="58968" x="6038850" y="4845050"/>
          <p14:tracePt t="58985" x="6178550" y="4914900"/>
          <p14:tracePt t="58995" x="6235700" y="4940300"/>
          <p14:tracePt t="59004" x="6254750" y="4946650"/>
          <p14:tracePt t="59018" x="6280150" y="4972050"/>
          <p14:tracePt t="59035" x="6292850" y="4972050"/>
          <p14:tracePt t="59083" x="6286500" y="4972050"/>
          <p14:tracePt t="59093" x="6248400" y="4972050"/>
          <p14:tracePt t="59102" x="6223000" y="4972050"/>
          <p14:tracePt t="59121" x="6102350" y="4965700"/>
          <p14:tracePt t="59135" x="6083300" y="4953000"/>
          <p14:tracePt t="59151" x="6038850" y="4933950"/>
          <p14:tracePt t="59168" x="6032500" y="4933950"/>
          <p14:tracePt t="59185" x="6026150" y="4927600"/>
          <p14:tracePt t="59276" x="6064250" y="4940300"/>
          <p14:tracePt t="59283" x="6089650" y="4946650"/>
          <p14:tracePt t="59291" x="6115050" y="4972050"/>
          <p14:tracePt t="59302" x="6134100" y="4991100"/>
          <p14:tracePt t="59321" x="6305550" y="5099050"/>
          <p14:tracePt t="59335" x="6350000" y="5130800"/>
          <p14:tracePt t="59352" x="6477000" y="5251450"/>
          <p14:tracePt t="59368" x="6540500" y="5340350"/>
          <p14:tracePt t="59385" x="6584950" y="5441950"/>
          <p14:tracePt t="59402" x="6591300" y="5492750"/>
          <p14:tracePt t="59418" x="6591300" y="5505450"/>
          <p14:tracePt t="59435" x="6591300" y="5518150"/>
          <p14:tracePt t="59468" x="6591300" y="5537200"/>
          <p14:tracePt t="59487" x="6591300" y="5556250"/>
          <p14:tracePt t="59499" x="6591300" y="5581650"/>
          <p14:tracePt t="59507" x="6584950" y="5588000"/>
          <p14:tracePt t="59519" x="6559550" y="5607050"/>
          <p14:tracePt t="59536" x="6508750" y="5626100"/>
          <p14:tracePt t="59554" x="6457950" y="5645150"/>
          <p14:tracePt t="59569" x="6407150" y="5664200"/>
          <p14:tracePt t="59585" x="6337300" y="5670550"/>
          <p14:tracePt t="59602" x="6216650" y="5689600"/>
          <p14:tracePt t="59619" x="6115050" y="5689600"/>
          <p14:tracePt t="59635" x="6032500" y="5689600"/>
          <p14:tracePt t="59652" x="5994400" y="5689600"/>
          <p14:tracePt t="59669" x="5975350" y="5689600"/>
          <p14:tracePt t="59685" x="5969000" y="5689600"/>
          <p14:tracePt t="59885" x="5981700" y="5689600"/>
          <p14:tracePt t="59897" x="6032500" y="5708650"/>
          <p14:tracePt t="59905" x="6045200" y="5708650"/>
          <p14:tracePt t="59922" x="6089650" y="5721350"/>
          <p14:tracePt t="59936" x="6108700" y="5734050"/>
          <p14:tracePt t="60106" x="6083300" y="5734050"/>
          <p14:tracePt t="60118" x="6051550" y="5727700"/>
          <p14:tracePt t="60124" x="6019800" y="5715000"/>
          <p14:tracePt t="60137" x="5975350" y="5689600"/>
          <p14:tracePt t="60153" x="5943600" y="5683250"/>
          <p14:tracePt t="60170" x="5930900" y="5670550"/>
          <p14:tracePt t="60203" x="5930900" y="5664200"/>
          <p14:tracePt t="60220" x="5918200" y="5651500"/>
          <p14:tracePt t="60250" x="5911850" y="5651500"/>
          <p14:tracePt t="60257" x="5905500" y="5651500"/>
          <p14:tracePt t="60284" x="5899150" y="5645150"/>
          <p14:tracePt t="60453" x="5899150" y="5638800"/>
          <p14:tracePt t="60464" x="5937250" y="5638800"/>
          <p14:tracePt t="60473" x="5956300" y="5638800"/>
          <p14:tracePt t="60491" x="6026150" y="5638800"/>
          <p14:tracePt t="60502" x="6045200" y="5638800"/>
          <p14:tracePt t="60508" x="6076950" y="5657850"/>
          <p14:tracePt t="60520" x="6108700" y="5657850"/>
          <p14:tracePt t="60536" x="6127750" y="5657850"/>
          <p14:tracePt t="60627" x="6140450" y="5657850"/>
          <p14:tracePt t="60785" x="6146800" y="5651500"/>
          <p14:tracePt t="60793" x="6146800" y="5645150"/>
          <p14:tracePt t="60820" x="6146800" y="5613400"/>
          <p14:tracePt t="60841" x="6146800" y="5607050"/>
          <p14:tracePt t="60854" x="6146800" y="5581650"/>
          <p14:tracePt t="60872" x="6146800" y="5543550"/>
          <p14:tracePt t="61164" x="6140450" y="5543550"/>
          <p14:tracePt t="61174" x="6121400" y="5543550"/>
          <p14:tracePt t="61186" x="6070600" y="5543550"/>
          <p14:tracePt t="61196" x="6032500" y="5543550"/>
          <p14:tracePt t="61204" x="5981700" y="5543550"/>
          <p14:tracePt t="61223" x="5886450" y="5543550"/>
          <p14:tracePt t="61237" x="5797550" y="5524500"/>
          <p14:tracePt t="61254" x="5695950" y="5499100"/>
          <p14:tracePt t="61271" x="5619750" y="5473700"/>
          <p14:tracePt t="61289" x="5556250" y="5435600"/>
          <p14:tracePt t="61305" x="5537200" y="5429250"/>
          <p14:tracePt t="61321" x="5524500" y="5416550"/>
          <p14:tracePt t="61338" x="5518150" y="5410200"/>
          <p14:tracePt t="61453" x="5530850" y="5410200"/>
          <p14:tracePt t="61465" x="5588000" y="5410200"/>
          <p14:tracePt t="61474" x="5670550" y="5416550"/>
          <p14:tracePt t="61488" x="5829300" y="5486400"/>
          <p14:tracePt t="61499" x="5924550" y="5537200"/>
          <p14:tracePt t="61508" x="6026150" y="5581650"/>
          <p14:tracePt t="61521" x="6203950" y="5664200"/>
          <p14:tracePt t="61538" x="6286500" y="5708650"/>
          <p14:tracePt t="61554" x="6324600" y="5721350"/>
          <p14:tracePt t="61651" x="6324600" y="5727700"/>
          <p14:tracePt t="61661" x="6311900" y="5734050"/>
          <p14:tracePt t="61672" x="6292850" y="5734050"/>
          <p14:tracePt t="61689" x="6235700" y="5734050"/>
          <p14:tracePt t="61705" x="6216650" y="5734050"/>
          <p14:tracePt t="61721" x="6108700" y="5727700"/>
          <p14:tracePt t="61738" x="6007100" y="5683250"/>
          <p14:tracePt t="61755" x="5930900" y="5632450"/>
          <p14:tracePt t="61774" x="5873750" y="5588000"/>
          <p14:tracePt t="61788" x="5842000" y="5568950"/>
          <p14:tracePt t="61805" x="5835650" y="5562600"/>
          <p14:tracePt t="61899" x="5842000" y="5562600"/>
          <p14:tracePt t="61908" x="5861050" y="5568950"/>
          <p14:tracePt t="61921" x="5943600" y="5594350"/>
          <p14:tracePt t="61938" x="6057900" y="5632450"/>
          <p14:tracePt t="61955" x="6134100" y="5670550"/>
          <p14:tracePt t="61972" x="6229350" y="5695950"/>
          <p14:tracePt t="61991" x="6280150" y="5715000"/>
          <p14:tracePt t="62001" x="6292850" y="5715000"/>
          <p14:tracePt t="62145" x="6254750" y="5715000"/>
          <p14:tracePt t="62163" x="6191250" y="5689600"/>
          <p14:tracePt t="62171" x="6172200" y="5670550"/>
          <p14:tracePt t="62189" x="6121400" y="5632450"/>
          <p14:tracePt t="62205" x="6051550" y="5588000"/>
          <p14:tracePt t="62222" x="6007100" y="5543550"/>
          <p14:tracePt t="62242" x="5981700" y="5518150"/>
          <p14:tracePt t="62370" x="5988050" y="5518150"/>
          <p14:tracePt t="62380" x="6000750" y="5518150"/>
          <p14:tracePt t="62388" x="6007100" y="5518150"/>
          <p14:tracePt t="62405" x="6019800" y="5524500"/>
          <p14:tracePt t="62427" x="6045200" y="5537200"/>
          <p14:tracePt t="62443" x="6051550" y="5537200"/>
          <p14:tracePt t="62456" x="6064250" y="5556250"/>
          <p14:tracePt t="62516" x="6064250" y="5562600"/>
          <p14:tracePt t="62539" x="6064250" y="5568950"/>
          <p14:tracePt t="62555" x="6083300" y="5588000"/>
          <p14:tracePt t="62572" x="6083300" y="5600700"/>
          <p14:tracePt t="62589" x="6083300" y="5626100"/>
          <p14:tracePt t="62605" x="6083300" y="5657850"/>
          <p14:tracePt t="62626" x="6083300" y="5702300"/>
          <p14:tracePt t="62639" x="6083300" y="5715000"/>
          <p14:tracePt t="62655" x="6083300" y="5734050"/>
          <p14:tracePt t="62674" x="6083300" y="5746750"/>
          <p14:tracePt t="62691" x="6083300" y="5759450"/>
          <p14:tracePt t="62730" x="6076950" y="5772150"/>
          <p14:tracePt t="62876" x="6076950" y="5765800"/>
          <p14:tracePt t="62882" x="6064250" y="5721350"/>
          <p14:tracePt t="62890" x="6057900" y="5695950"/>
          <p14:tracePt t="62906" x="6038850" y="5613400"/>
          <p14:tracePt t="62924" x="6013450" y="5518150"/>
          <p14:tracePt t="62939" x="6007100" y="5467350"/>
          <p14:tracePt t="62956" x="6007100" y="5422900"/>
          <p14:tracePt t="63328" x="6007100" y="5429250"/>
          <p14:tracePt t="63337" x="6007100" y="5435600"/>
          <p14:tracePt t="63344" x="6007100" y="5448300"/>
          <p14:tracePt t="63356" x="6007100" y="5454650"/>
          <p14:tracePt t="63372" x="6007100" y="5486400"/>
          <p14:tracePt t="63389" x="6007100" y="5524500"/>
          <p14:tracePt t="63406" x="6007100" y="5581650"/>
          <p14:tracePt t="63424" x="5994400" y="5651500"/>
          <p14:tracePt t="63439" x="5994400" y="5670550"/>
          <p14:tracePt t="63456" x="5994400" y="5676900"/>
          <p14:tracePt t="63514" x="5988050" y="5695950"/>
          <p14:tracePt t="63523" x="5988050" y="5753100"/>
          <p14:tracePt t="63533" x="5956300" y="5822950"/>
          <p14:tracePt t="63540" x="5924550" y="5911850"/>
          <p14:tracePt t="63557" x="5867400" y="6070600"/>
          <p14:tracePt t="63574" x="5835650" y="6172200"/>
          <p14:tracePt t="63590" x="5816600" y="6197600"/>
          <p14:tracePt t="63608" x="5816600" y="6229350"/>
          <p14:tracePt t="63625" x="5816600" y="6261100"/>
          <p14:tracePt t="63640" x="5810250" y="6273800"/>
          <p14:tracePt t="63658" x="5803900" y="6280150"/>
          <p14:tracePt t="63717" x="5803900" y="6286500"/>
          <p14:tracePt t="63730" x="5803900" y="6337300"/>
          <p14:tracePt t="63742" x="5803900" y="6343650"/>
          <p14:tracePt t="63753" x="5803900" y="6375400"/>
          <p14:tracePt t="63762" x="5803900" y="6381750"/>
          <p14:tracePt t="63774" x="5803900" y="6388100"/>
          <p14:tracePt t="63790" x="5803900" y="6407150"/>
          <p14:tracePt t="63807" x="5803900" y="6432550"/>
          <p14:tracePt t="63825" x="5803900" y="6445250"/>
          <p14:tracePt t="65580" x="5797550" y="6445250"/>
          <p14:tracePt t="65592" x="5746750" y="6445250"/>
          <p14:tracePt t="65601" x="5670550" y="6445250"/>
          <p14:tracePt t="65609" x="5626100" y="6432550"/>
          <p14:tracePt t="65625" x="5588000" y="6419850"/>
          <p14:tracePt t="65642" x="5562600" y="6413500"/>
          <p14:tracePt t="65659" x="5556250" y="6413500"/>
          <p14:tracePt t="65693" x="5549900" y="6413500"/>
          <p14:tracePt t="65709" x="5543550" y="6407150"/>
          <p14:tracePt t="66037" x="5543550" y="6413500"/>
          <p14:tracePt t="66044" x="5543550" y="6419850"/>
          <p14:tracePt t="66059" x="5543550" y="6432550"/>
          <p14:tracePt t="66093" x="5543550" y="6438900"/>
          <p14:tracePt t="66121" x="5543550" y="6451600"/>
          <p14:tracePt t="66156" x="5537200" y="6457950"/>
          <p14:tracePt t="66187" x="5530850" y="6457950"/>
          <p14:tracePt t="66196" x="5530850" y="6464300"/>
          <p14:tracePt t="66211" x="5524500" y="6470650"/>
          <p14:tracePt t="66989" x="5518150" y="6470650"/>
          <p14:tracePt t="67892" x="5511800" y="6470650"/>
          <p14:tracePt t="67900" x="5461000" y="6445250"/>
          <p14:tracePt t="67912" x="5353050" y="6330950"/>
          <p14:tracePt t="67928" x="5238750" y="6178550"/>
          <p14:tracePt t="67945" x="4902200" y="5702300"/>
          <p14:tracePt t="67962" x="4337050" y="4851400"/>
          <p14:tracePt t="67978" x="3663950" y="3797300"/>
          <p14:tracePt t="67996" x="3073400" y="2781300"/>
          <p14:tracePt t="68006" x="2914650" y="2406650"/>
          <p14:tracePt t="68024" x="2590800" y="1562100"/>
          <p14:tracePt t="68041" x="2514600" y="1225550"/>
          <p14:tracePt t="68063" x="2514600" y="946150"/>
          <p14:tracePt t="68081" x="2527300" y="869950"/>
          <p14:tracePt t="68095" x="2540000" y="812800"/>
          <p14:tracePt t="68116" x="2540000" y="781050"/>
          <p14:tracePt t="68129" x="2559050" y="723900"/>
          <p14:tracePt t="68146" x="2559050" y="622300"/>
          <p14:tracePt t="68163" x="2559050" y="431800"/>
          <p14:tracePt t="68180" x="2501900" y="139700"/>
          <p14:tracePt t="68198" x="2324100" y="0"/>
          <p14:tracePt t="68212" x="2095500" y="0"/>
          <p14:tracePt t="68228" x="1911350" y="0"/>
          <p14:tracePt t="68245" x="1778000" y="0"/>
          <p14:tracePt t="68262" x="1727200" y="0"/>
          <p14:tracePt t="68411" x="1714500" y="0"/>
          <p14:tracePt t="68419" x="1689100" y="6350"/>
          <p14:tracePt t="68432" x="1676400" y="12700"/>
          <p14:tracePt t="68445" x="1651000" y="38100"/>
          <p14:tracePt t="68462" x="1631950" y="57150"/>
          <p14:tracePt t="68480" x="1619250" y="69850"/>
          <p14:tracePt t="68540" x="1612900" y="69850"/>
          <p14:tracePt t="68557" x="1581150" y="88900"/>
          <p14:tracePt t="68570" x="1574800" y="95250"/>
          <p14:tracePt t="69097" x="1543050" y="10795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291" y="286328"/>
            <a:ext cx="6927273" cy="596207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Switchboard</a:t>
            </a:r>
          </a:p>
          <a:p>
            <a:r>
              <a:rPr lang="en-US" sz="1800" dirty="0" smtClean="0"/>
              <a:t>A stack of 12 layers + dropout (0.2) + </a:t>
            </a:r>
            <a:r>
              <a:rPr lang="en-US" sz="1800" dirty="0" err="1" smtClean="0"/>
              <a:t>decreasethe</a:t>
            </a:r>
            <a:r>
              <a:rPr lang="en-US" sz="1800" dirty="0" smtClean="0"/>
              <a:t> </a:t>
            </a:r>
            <a:r>
              <a:rPr lang="en-US" sz="1800" dirty="0"/>
              <a:t>feedforward hidden size to </a:t>
            </a:r>
            <a:r>
              <a:rPr lang="en-US" sz="1800" dirty="0" smtClean="0"/>
              <a:t>1024</a:t>
            </a:r>
          </a:p>
          <a:p>
            <a:r>
              <a:rPr lang="en-US" sz="1800" dirty="0"/>
              <a:t>V</a:t>
            </a:r>
            <a:r>
              <a:rPr lang="en-US" sz="1800" dirty="0" smtClean="0"/>
              <a:t>arying </a:t>
            </a:r>
            <a:r>
              <a:rPr lang="en-US" sz="1800" dirty="0"/>
              <a:t>the number of encoder layers </a:t>
            </a:r>
            <a:r>
              <a:rPr lang="en-US" sz="1800" dirty="0" smtClean="0"/>
              <a:t>and dropout ratio</a:t>
            </a:r>
          </a:p>
          <a:p>
            <a:r>
              <a:rPr lang="en-US" sz="1800" dirty="0"/>
              <a:t>For shallow </a:t>
            </a:r>
            <a:r>
              <a:rPr lang="en-US" sz="1800" dirty="0" smtClean="0"/>
              <a:t>fusion, a </a:t>
            </a:r>
            <a:r>
              <a:rPr lang="en-US" sz="1800" dirty="0"/>
              <a:t>30-layer </a:t>
            </a:r>
            <a:r>
              <a:rPr lang="en-US" sz="1800" dirty="0" smtClean="0"/>
              <a:t>Transformer language model + </a:t>
            </a:r>
            <a:r>
              <a:rPr lang="en-US" sz="1800" dirty="0"/>
              <a:t>feedforward hidden size of 2048 </a:t>
            </a:r>
            <a:r>
              <a:rPr lang="en-US" sz="1800" dirty="0" smtClean="0"/>
              <a:t>and a </a:t>
            </a:r>
            <a:r>
              <a:rPr lang="en-US" sz="1800" dirty="0"/>
              <a:t>self-attention dimension of 512 with 8 </a:t>
            </a:r>
            <a:r>
              <a:rPr lang="en-US" sz="1800" dirty="0" smtClean="0"/>
              <a:t>head</a:t>
            </a:r>
          </a:p>
          <a:p>
            <a:r>
              <a:rPr lang="en-US" sz="1800" dirty="0" smtClean="0"/>
              <a:t>Improvements</a:t>
            </a:r>
            <a:r>
              <a:rPr lang="fa-IR" sz="1800" dirty="0" smtClean="0"/>
              <a:t> </a:t>
            </a:r>
            <a:r>
              <a:rPr lang="en-US" sz="1800" dirty="0" smtClean="0"/>
              <a:t>from </a:t>
            </a:r>
            <a:r>
              <a:rPr lang="en-US" sz="1800" dirty="0"/>
              <a:t>the language model </a:t>
            </a:r>
            <a:r>
              <a:rPr lang="en-US" sz="1800" dirty="0" smtClean="0"/>
              <a:t>with </a:t>
            </a:r>
            <a:r>
              <a:rPr lang="en-US" sz="1800" dirty="0"/>
              <a:t>smaller LM </a:t>
            </a:r>
            <a:r>
              <a:rPr lang="en-US" sz="1800" dirty="0" smtClean="0"/>
              <a:t>training data is </a:t>
            </a:r>
            <a:r>
              <a:rPr lang="en-US" sz="1800" dirty="0"/>
              <a:t>rather </a:t>
            </a:r>
            <a:r>
              <a:rPr lang="en-US" sz="1800" dirty="0" smtClean="0"/>
              <a:t>limited </a:t>
            </a:r>
            <a:r>
              <a:rPr lang="en-US" sz="1800" dirty="0"/>
              <a:t>compared with </a:t>
            </a:r>
            <a:r>
              <a:rPr lang="en-US" sz="1800" dirty="0" err="1" smtClean="0"/>
              <a:t>LibriSpeech</a:t>
            </a:r>
            <a:r>
              <a:rPr lang="en-US" sz="1800" dirty="0"/>
              <a:t> </a:t>
            </a:r>
            <a:r>
              <a:rPr lang="en-US" sz="1800" dirty="0" smtClean="0"/>
              <a:t>result</a:t>
            </a:r>
          </a:p>
          <a:p>
            <a:pPr marL="0" indent="0">
              <a:buNone/>
            </a:pPr>
            <a:r>
              <a:rPr lang="en-US" b="1" dirty="0" smtClean="0"/>
              <a:t>TED-LIUM release 2</a:t>
            </a:r>
          </a:p>
          <a:p>
            <a:pPr marL="0" indent="0">
              <a:buNone/>
            </a:pPr>
            <a:r>
              <a:rPr lang="en-US" sz="1800" dirty="0" smtClean="0"/>
              <a:t>- is </a:t>
            </a:r>
            <a:r>
              <a:rPr lang="en-US" sz="1800" dirty="0"/>
              <a:t>very much based on the </a:t>
            </a:r>
            <a:r>
              <a:rPr lang="en-US" sz="1800" dirty="0" err="1" smtClean="0"/>
              <a:t>LibriSpeech</a:t>
            </a:r>
            <a:r>
              <a:rPr lang="en-US" sz="1800" dirty="0" smtClean="0"/>
              <a:t> setup ( shows stability of </a:t>
            </a:r>
            <a:r>
              <a:rPr lang="en-US" sz="1800" dirty="0" err="1" smtClean="0"/>
              <a:t>Librispeech</a:t>
            </a:r>
            <a:r>
              <a:rPr lang="en-US" sz="1800" dirty="0" smtClean="0"/>
              <a:t>)+ fast preparing</a:t>
            </a:r>
          </a:p>
          <a:p>
            <a:pPr>
              <a:buFontTx/>
              <a:buChar char="-"/>
            </a:pPr>
            <a:r>
              <a:rPr lang="en-US" sz="1800" dirty="0" smtClean="0"/>
              <a:t>The transformer used data augmentation like Switchboard</a:t>
            </a:r>
          </a:p>
          <a:p>
            <a:pPr>
              <a:buFontTx/>
              <a:buChar char="-"/>
            </a:pPr>
            <a:r>
              <a:rPr lang="en-US" sz="1800" dirty="0" smtClean="0"/>
              <a:t>Very high overfitting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2762" y="620707"/>
            <a:ext cx="2521527" cy="27193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6744" y="3609329"/>
            <a:ext cx="2537545" cy="2639071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3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954"/>
    </mc:Choice>
    <mc:Fallback xmlns="">
      <p:transition spd="slow" advTm="729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288" x="1225550" y="4946650"/>
          <p14:tracePt t="26374" x="1333500" y="4946650"/>
          <p14:tracePt t="26401" x="3206750" y="4832350"/>
          <p14:tracePt t="26431" x="5041900" y="4813300"/>
          <p14:tracePt t="26460" x="7543800" y="4775200"/>
          <p14:tracePt t="26476" x="8699500" y="4660900"/>
          <p14:tracePt t="26505" x="10248900" y="4438650"/>
          <p14:tracePt t="26517" x="10426700" y="4400550"/>
          <p14:tracePt t="26528" x="10598150" y="4368800"/>
          <p14:tracePt t="26544" x="10610850" y="4362450"/>
          <p14:tracePt t="26577" x="10604500" y="4324350"/>
          <p14:tracePt t="26593" x="10566400" y="4279900"/>
          <p14:tracePt t="26610" x="10528300" y="4241800"/>
          <p14:tracePt t="26628" x="10496550" y="4210050"/>
          <p14:tracePt t="26645" x="10401300" y="4127500"/>
          <p14:tracePt t="26661" x="10229850" y="4044950"/>
          <p14:tracePt t="26677" x="10045700" y="3975100"/>
          <p14:tracePt t="26697" x="9550400" y="3765550"/>
          <p14:tracePt t="26714" x="9423400" y="3708400"/>
          <p14:tracePt t="26728" x="9347200" y="3676650"/>
          <p14:tracePt t="26744" x="9296400" y="3651250"/>
          <p14:tracePt t="26761" x="9220200" y="3606800"/>
          <p14:tracePt t="26778" x="9169400" y="3594100"/>
          <p14:tracePt t="26794" x="9169400" y="3587750"/>
          <p14:tracePt t="26812" x="9156700" y="3575050"/>
          <p14:tracePt t="26828" x="9099550" y="3530600"/>
          <p14:tracePt t="26844" x="8972550" y="3454400"/>
          <p14:tracePt t="26864" x="8655050" y="3346450"/>
          <p14:tracePt t="26878" x="8375650" y="3263900"/>
          <p14:tracePt t="26897" x="8077200" y="3213100"/>
          <p14:tracePt t="26911" x="8051800" y="3213100"/>
          <p14:tracePt t="26929" x="8039100" y="3213100"/>
          <p14:tracePt t="26961" x="8026400" y="3213100"/>
          <p14:tracePt t="27028" x="8020050" y="3213100"/>
          <p14:tracePt t="27035" x="8013700" y="3213100"/>
          <p14:tracePt t="27044" x="8001000" y="3232150"/>
          <p14:tracePt t="27061" x="7988300" y="3244850"/>
          <p14:tracePt t="27081" x="7975600" y="3257550"/>
          <p14:tracePt t="27098" x="7943850" y="3295650"/>
          <p14:tracePt t="27112" x="7931150" y="3302000"/>
          <p14:tracePt t="27154" x="7924800" y="3308350"/>
          <p14:tracePt t="27166" x="7924800" y="3327400"/>
          <p14:tracePt t="27178" x="7969250" y="3365500"/>
          <p14:tracePt t="27194" x="8020050" y="3378200"/>
          <p14:tracePt t="27211" x="8045450" y="3384550"/>
          <p14:tracePt t="27228" x="8096250" y="3409950"/>
          <p14:tracePt t="27245" x="8153400" y="3409950"/>
          <p14:tracePt t="27261" x="8210550" y="3409950"/>
          <p14:tracePt t="27278" x="8293100" y="3409950"/>
          <p14:tracePt t="27298" x="8477250" y="3409950"/>
          <p14:tracePt t="27312" x="8610600" y="3409950"/>
          <p14:tracePt t="27328" x="8712200" y="3397250"/>
          <p14:tracePt t="27345" x="8845550" y="3378200"/>
          <p14:tracePt t="27365" x="8953500" y="3371850"/>
          <p14:tracePt t="27378" x="9023350" y="3352800"/>
          <p14:tracePt t="27395" x="9067800" y="3352800"/>
          <p14:tracePt t="27412" x="9093200" y="3346450"/>
          <p14:tracePt t="27432" x="9131300" y="3346450"/>
          <p14:tracePt t="27444" x="9175750" y="3333750"/>
          <p14:tracePt t="27463" x="9213850" y="3327400"/>
          <p14:tracePt t="27473" x="9271000" y="3327400"/>
          <p14:tracePt t="27481" x="9302750" y="3327400"/>
          <p14:tracePt t="27497" x="9359900" y="3327400"/>
          <p14:tracePt t="27512" x="9410700" y="3327400"/>
          <p14:tracePt t="27529" x="9448800" y="3327400"/>
          <p14:tracePt t="27545" x="9486900" y="3327400"/>
          <p14:tracePt t="27562" x="9582150" y="3327400"/>
          <p14:tracePt t="27578" x="9658350" y="3333750"/>
          <p14:tracePt t="27595" x="9804400" y="3365500"/>
          <p14:tracePt t="27615" x="9969500" y="3365500"/>
          <p14:tracePt t="27629" x="10109200" y="3365500"/>
          <p14:tracePt t="27645" x="10267950" y="3384550"/>
          <p14:tracePt t="27662" x="10356850" y="3384550"/>
          <p14:tracePt t="27682" x="10445750" y="3384550"/>
          <p14:tracePt t="27695" x="10452100" y="3384550"/>
          <p14:tracePt t="27728" x="10458450" y="3384550"/>
          <p14:tracePt t="27780" x="10464800" y="3384550"/>
          <p14:tracePt t="27786" x="10502900" y="3384550"/>
          <p14:tracePt t="27795" x="10572750" y="3390900"/>
          <p14:tracePt t="27812" x="10737850" y="3416300"/>
          <p14:tracePt t="27833" x="10896600" y="3429000"/>
          <p14:tracePt t="27845" x="11017250" y="3454400"/>
          <p14:tracePt t="27866" x="11068050" y="3454400"/>
          <p14:tracePt t="28344" x="11074400" y="3460750"/>
          <p14:tracePt t="29161" x="11074400" y="3473450"/>
          <p14:tracePt t="29258" x="11074400" y="3479800"/>
          <p14:tracePt t="29284" x="11074400" y="3486150"/>
          <p14:tracePt t="29827" x="11068050" y="3486150"/>
          <p14:tracePt t="29835" x="11061700" y="3486150"/>
          <p14:tracePt t="29847" x="11036300" y="3486150"/>
          <p14:tracePt t="29865" x="11017250" y="3486150"/>
          <p14:tracePt t="29880" x="10979150" y="3486150"/>
          <p14:tracePt t="29898" x="10928350" y="3467100"/>
          <p14:tracePt t="29914" x="10890250" y="3460750"/>
          <p14:tracePt t="29931" x="10858500" y="3460750"/>
          <p14:tracePt t="29948" x="10839450" y="3460750"/>
          <p14:tracePt t="29965" x="10814050" y="3460750"/>
          <p14:tracePt t="29975" x="10795000" y="3448050"/>
          <p14:tracePt t="29984" x="10788650" y="3448050"/>
          <p14:tracePt t="29998" x="10782300" y="3448050"/>
          <p14:tracePt t="30016" x="10731500" y="3448050"/>
          <p14:tracePt t="30032" x="10706100" y="3448050"/>
          <p14:tracePt t="30051" x="10648950" y="3448050"/>
          <p14:tracePt t="30065" x="10604500" y="3448050"/>
          <p14:tracePt t="30082" x="10566400" y="3448050"/>
          <p14:tracePt t="30098" x="10547350" y="3448050"/>
          <p14:tracePt t="30114" x="10534650" y="3448050"/>
          <p14:tracePt t="30131" x="10528300" y="3448050"/>
          <p14:tracePt t="30566" x="10521950" y="3441700"/>
          <p14:tracePt t="30587" x="10515600" y="3441700"/>
          <p14:tracePt t="31243" x="10509250" y="3441700"/>
          <p14:tracePt t="31252" x="10502900" y="3441700"/>
          <p14:tracePt t="31266" x="10496550" y="3441700"/>
          <p14:tracePt t="31282" x="10483850" y="3441700"/>
          <p14:tracePt t="31301" x="10477500" y="3441700"/>
          <p14:tracePt t="31316" x="10464800" y="3441700"/>
          <p14:tracePt t="31333" x="10458450" y="3441700"/>
          <p14:tracePt t="31368" x="10445750" y="3441700"/>
          <p14:tracePt t="31941" x="10452100" y="3441700"/>
          <p14:tracePt t="31952" x="10483850" y="3441700"/>
          <p14:tracePt t="31968" x="10553700" y="3441700"/>
          <p14:tracePt t="31986" x="10610850" y="3441700"/>
          <p14:tracePt t="32000" x="10718800" y="3441700"/>
          <p14:tracePt t="32017" x="10826750" y="3422650"/>
          <p14:tracePt t="32033" x="10896600" y="3365500"/>
          <p14:tracePt t="32050" x="10998200" y="3257550"/>
          <p14:tracePt t="32068" x="11068050" y="3117850"/>
          <p14:tracePt t="32083" x="11099800" y="2927350"/>
          <p14:tracePt t="32100" x="11099800" y="2698750"/>
          <p14:tracePt t="32116" x="11061700" y="2482850"/>
          <p14:tracePt t="32133" x="10953750" y="2178050"/>
          <p14:tracePt t="32150" x="10750550" y="1803400"/>
          <p14:tracePt t="32169" x="10337800" y="1263650"/>
          <p14:tracePt t="32184" x="10096500" y="1022350"/>
          <p14:tracePt t="32200" x="9906000" y="876300"/>
          <p14:tracePt t="32217" x="9823450" y="812800"/>
          <p14:tracePt t="32233" x="9779000" y="768350"/>
          <p14:tracePt t="32306" x="9779000" y="730250"/>
          <p14:tracePt t="32315" x="9779000" y="666750"/>
          <p14:tracePt t="32322" x="9779000" y="609600"/>
          <p14:tracePt t="32334" x="9779000" y="571500"/>
          <p14:tracePt t="32350" x="9779000" y="508000"/>
          <p14:tracePt t="32368" x="9747250" y="444500"/>
          <p14:tracePt t="32383" x="9747250" y="438150"/>
          <p14:tracePt t="32431" x="9728200" y="438150"/>
          <p14:tracePt t="32442" x="9645650" y="527050"/>
          <p14:tracePt t="32449" x="9613900" y="558800"/>
          <p14:tracePt t="32457" x="9563100" y="609600"/>
          <p14:tracePt t="32467" x="9544050" y="628650"/>
          <p14:tracePt t="32484" x="9537700" y="641350"/>
          <p14:tracePt t="32517" x="9537700" y="647700"/>
          <p14:tracePt t="32537" x="9537700" y="673100"/>
          <p14:tracePt t="32550" x="9537700" y="711200"/>
          <p14:tracePt t="32568" x="9601200" y="781050"/>
          <p14:tracePt t="32584" x="9639300" y="825500"/>
          <p14:tracePt t="32600" x="9658350" y="831850"/>
          <p14:tracePt t="32617" x="9677400" y="850900"/>
          <p14:tracePt t="32706" x="9652000" y="863600"/>
          <p14:tracePt t="32715" x="9626600" y="869950"/>
          <p14:tracePt t="32723" x="9582150" y="869950"/>
          <p14:tracePt t="32733" x="9544050" y="869950"/>
          <p14:tracePt t="32752" x="9448800" y="889000"/>
          <p14:tracePt t="32769" x="9429750" y="889000"/>
          <p14:tracePt t="32916" x="9442450" y="889000"/>
          <p14:tracePt t="32930" x="9461500" y="889000"/>
          <p14:tracePt t="32939" x="9474200" y="889000"/>
          <p14:tracePt t="32952" x="9493250" y="889000"/>
          <p14:tracePt t="33019" x="9493250" y="901700"/>
          <p14:tracePt t="33034" x="9486900" y="908050"/>
          <p14:tracePt t="33205" x="9499600" y="908050"/>
          <p14:tracePt t="33216" x="9512300" y="908050"/>
          <p14:tracePt t="33228" x="9518650" y="908050"/>
          <p14:tracePt t="34141" x="9525000" y="908050"/>
          <p14:tracePt t="34163" x="9531350" y="908050"/>
          <p14:tracePt t="37045" x="9537700" y="920750"/>
          <p14:tracePt t="37059" x="9658350" y="984250"/>
          <p14:tracePt t="37067" x="9753600" y="1035050"/>
          <p14:tracePt t="37075" x="9842500" y="1066800"/>
          <p14:tracePt t="37089" x="10013950" y="1111250"/>
          <p14:tracePt t="37106" x="10223500" y="1168400"/>
          <p14:tracePt t="37122" x="10464800" y="1270000"/>
          <p14:tracePt t="37139" x="10693400" y="1403350"/>
          <p14:tracePt t="37156" x="10941050" y="1600200"/>
          <p14:tracePt t="37172" x="11099800" y="1797050"/>
          <p14:tracePt t="37189" x="11309350" y="2051050"/>
          <p14:tracePt t="37206" x="11417300" y="2241550"/>
          <p14:tracePt t="37222" x="11474450" y="2387600"/>
          <p14:tracePt t="37240" x="11493500" y="2476500"/>
          <p14:tracePt t="37258" x="11493500" y="2552700"/>
          <p14:tracePt t="37272" x="11468100" y="2635250"/>
          <p14:tracePt t="37289" x="11404600" y="2736850"/>
          <p14:tracePt t="37306" x="11366500" y="2857500"/>
          <p14:tracePt t="37322" x="11341100" y="2940050"/>
          <p14:tracePt t="37339" x="11341100" y="2971800"/>
          <p14:tracePt t="37356" x="11334750" y="3003550"/>
          <p14:tracePt t="37374" x="11334750" y="3054350"/>
          <p14:tracePt t="37389" x="11290300" y="3143250"/>
          <p14:tracePt t="37406" x="11226800" y="3244850"/>
          <p14:tracePt t="37424" x="11169650" y="3340100"/>
          <p14:tracePt t="37440" x="11080750" y="3441700"/>
          <p14:tracePt t="37449" x="11023600" y="3492500"/>
          <p14:tracePt t="37456" x="11010900" y="3505200"/>
          <p14:tracePt t="37473" x="10890250" y="3549650"/>
          <p14:tracePt t="37492" x="10731500" y="3619500"/>
          <p14:tracePt t="37506" x="10604500" y="3676650"/>
          <p14:tracePt t="37523" x="10496550" y="3727450"/>
          <p14:tracePt t="37540" x="10458450" y="3733800"/>
          <p14:tracePt t="37556" x="10452100" y="3733800"/>
          <p14:tracePt t="37661" x="10445750" y="3733800"/>
          <p14:tracePt t="37673" x="10407650" y="3733800"/>
          <p14:tracePt t="37683" x="10394950" y="3733800"/>
          <p14:tracePt t="37693" x="10363200" y="3733800"/>
          <p14:tracePt t="37706" x="10325100" y="3727450"/>
          <p14:tracePt t="37723" x="10280650" y="3708400"/>
          <p14:tracePt t="37739" x="10236200" y="3702050"/>
          <p14:tracePt t="37756" x="10210800" y="3689350"/>
          <p14:tracePt t="37773" x="10204450" y="3689350"/>
          <p14:tracePt t="37869" x="10198100" y="3689350"/>
          <p14:tracePt t="37878" x="10191750" y="3683000"/>
          <p14:tracePt t="37891" x="10185400" y="3683000"/>
          <p14:tracePt t="37906" x="10160000" y="3663950"/>
          <p14:tracePt t="37923" x="10140950" y="3644900"/>
          <p14:tracePt t="37940" x="10109200" y="3613150"/>
          <p14:tracePt t="37948" x="10090150" y="3600450"/>
          <p14:tracePt t="37956" x="10071100" y="3587750"/>
          <p14:tracePt t="37973" x="10007600" y="3549650"/>
          <p14:tracePt t="37990" x="9969500" y="3517900"/>
          <p14:tracePt t="38009" x="9874250" y="3486150"/>
          <p14:tracePt t="38024" x="9836150" y="3473450"/>
          <p14:tracePt t="38040" x="9810750" y="3454400"/>
          <p14:tracePt t="38056" x="9798050" y="3454400"/>
          <p14:tracePt t="38073" x="9785350" y="3454400"/>
          <p14:tracePt t="38090" x="9766300" y="3454400"/>
          <p14:tracePt t="38108" x="9747250" y="3454400"/>
          <p14:tracePt t="38123" x="9740900" y="3454400"/>
          <p14:tracePt t="38323" x="9734550" y="3448050"/>
          <p14:tracePt t="38355" x="9734550" y="3441700"/>
          <p14:tracePt t="38371" x="9753600" y="3435350"/>
          <p14:tracePt t="38381" x="9759950" y="3435350"/>
          <p14:tracePt t="38390" x="9772650" y="3435350"/>
          <p14:tracePt t="38408" x="9810750" y="3435350"/>
          <p14:tracePt t="38427" x="9829800" y="3435350"/>
          <p14:tracePt t="38440" x="9855200" y="3435350"/>
          <p14:tracePt t="38449" x="9867900" y="3435350"/>
          <p14:tracePt t="38457" x="9874250" y="3435350"/>
          <p14:tracePt t="38474" x="9886950" y="3435350"/>
          <p14:tracePt t="38490" x="9906000" y="3435350"/>
          <p14:tracePt t="38508" x="9918700" y="3435350"/>
          <p14:tracePt t="39291" x="9867900" y="3416300"/>
          <p14:tracePt t="39309" x="9715500" y="3416300"/>
          <p14:tracePt t="39322" x="9537700" y="3416300"/>
          <p14:tracePt t="39333" x="9150350" y="3429000"/>
          <p14:tracePt t="39341" x="8801100" y="3479800"/>
          <p14:tracePt t="39360" x="7594600" y="3670300"/>
          <p14:tracePt t="39376" x="6769100" y="3790950"/>
          <p14:tracePt t="39391" x="6115050" y="3892550"/>
          <p14:tracePt t="39408" x="5848350" y="3917950"/>
          <p14:tracePt t="39426" x="5511800" y="4038600"/>
          <p14:tracePt t="39441" x="5416550" y="4108450"/>
          <p14:tracePt t="39449" x="5403850" y="4152900"/>
          <p14:tracePt t="39459" x="5384800" y="4210050"/>
          <p14:tracePt t="39475" x="5384800" y="4298950"/>
          <p14:tracePt t="39491" x="5429250" y="4387850"/>
          <p14:tracePt t="39508" x="5556250" y="4502150"/>
          <p14:tracePt t="39525" x="5721350" y="4635500"/>
          <p14:tracePt t="39541" x="5835650" y="4711700"/>
          <p14:tracePt t="39560" x="5899150" y="4781550"/>
          <p14:tracePt t="39578" x="5899150" y="4845050"/>
          <p14:tracePt t="39592" x="5892800" y="4984750"/>
          <p14:tracePt t="39608" x="5842000" y="5080000"/>
          <p14:tracePt t="39625" x="5778500" y="5245100"/>
          <p14:tracePt t="39641" x="5702300" y="5359400"/>
          <p14:tracePt t="39658" x="5632450" y="5543550"/>
          <p14:tracePt t="39676" x="5575300" y="5721350"/>
          <p14:tracePt t="39690" x="5492750" y="6038850"/>
          <p14:tracePt t="39707" x="5448300" y="6197600"/>
          <p14:tracePt t="39724" x="5422900" y="6280150"/>
          <p14:tracePt t="39740" x="5416550" y="6311900"/>
          <p14:tracePt t="56550" x="5416550" y="6318250"/>
          <p14:tracePt t="56561" x="5568950" y="6318250"/>
          <p14:tracePt t="56569" x="5670550" y="6318250"/>
          <p14:tracePt t="56593" x="6108700" y="6318250"/>
          <p14:tracePt t="56610" x="6343650" y="6369050"/>
          <p14:tracePt t="56626" x="6584950" y="6400800"/>
          <p14:tracePt t="56643" x="6921500" y="6445250"/>
          <p14:tracePt t="56659" x="7277100" y="6483350"/>
          <p14:tracePt t="56676" x="7524750" y="6540500"/>
          <p14:tracePt t="56695" x="7778750" y="6540500"/>
          <p14:tracePt t="56709" x="7988300" y="6540500"/>
          <p14:tracePt t="56726" x="8204200" y="6540500"/>
          <p14:tracePt t="56746" x="8375650" y="6540500"/>
          <p14:tracePt t="56760" x="8394700" y="6540500"/>
          <p14:tracePt t="56776" x="8432800" y="6540500"/>
          <p14:tracePt t="60672" x="8439150" y="6546850"/>
          <p14:tracePt t="60689" x="8439150" y="6553200"/>
          <p14:tracePt t="60697" x="8439150" y="6559550"/>
          <p14:tracePt t="60705" x="8439150" y="6565900"/>
          <p14:tracePt t="60714" x="8439150" y="6578600"/>
          <p14:tracePt t="60731" x="8401050" y="6610350"/>
          <p14:tracePt t="60748" x="8318500" y="6648450"/>
          <p14:tracePt t="60764" x="8210550" y="6673850"/>
          <p14:tracePt t="60780" x="8115300" y="6692900"/>
          <p14:tracePt t="60798" x="8045450" y="6699250"/>
          <p14:tracePt t="60813" x="8026400" y="6699250"/>
          <p14:tracePt t="60921" x="8064500" y="6699250"/>
          <p14:tracePt t="60928" x="8108950" y="6692900"/>
          <p14:tracePt t="60936" x="8140700" y="6680200"/>
          <p14:tracePt t="60947" x="8178800" y="6667500"/>
          <p14:tracePt t="60963" x="8362950" y="6642100"/>
          <p14:tracePt t="60980" x="8591550" y="6610350"/>
          <p14:tracePt t="60997" x="8845550" y="6604000"/>
          <p14:tracePt t="61015" x="9099550" y="6604000"/>
          <p14:tracePt t="61031" x="9156700" y="6604000"/>
          <p14:tracePt t="61048" x="9175750" y="6604000"/>
          <p14:tracePt t="61392" x="9182100" y="6597650"/>
          <p14:tracePt t="61709" x="9175750" y="6591300"/>
          <p14:tracePt t="61722" x="9099550" y="6591300"/>
          <p14:tracePt t="61732" x="9036050" y="6591300"/>
          <p14:tracePt t="61749" x="8845550" y="6591300"/>
          <p14:tracePt t="61766" x="8693150" y="6591300"/>
          <p14:tracePt t="61787" x="8248650" y="6591300"/>
          <p14:tracePt t="61802" x="8001000" y="6591300"/>
          <p14:tracePt t="61816" x="7759700" y="6591300"/>
          <p14:tracePt t="61831" x="7493000" y="6591300"/>
          <p14:tracePt t="61848" x="7200900" y="6597650"/>
          <p14:tracePt t="61865" x="6851650" y="6635750"/>
          <p14:tracePt t="61882" x="6635750" y="6667500"/>
          <p14:tracePt t="61898" x="6515100" y="6692900"/>
          <p14:tracePt t="61915" x="6496050" y="6711950"/>
          <p14:tracePt t="61932" x="6470650" y="6724650"/>
          <p14:tracePt t="61997" x="6508750" y="6724650"/>
          <p14:tracePt t="62005" x="6553200" y="6724650"/>
          <p14:tracePt t="62016" x="6629400" y="6724650"/>
          <p14:tracePt t="62032" x="6718300" y="6724650"/>
          <p14:tracePt t="62050" x="6858000" y="6724650"/>
          <p14:tracePt t="62065" x="7048500" y="6724650"/>
          <p14:tracePt t="62082" x="7327900" y="6724650"/>
          <p14:tracePt t="62099" x="7524750" y="6724650"/>
          <p14:tracePt t="62117" x="7753350" y="6724650"/>
          <p14:tracePt t="62132" x="7918450" y="6737350"/>
          <p14:tracePt t="62149" x="8039100" y="6762750"/>
          <p14:tracePt t="62165" x="8102600" y="6769100"/>
          <p14:tracePt t="62182" x="8115300" y="6775450"/>
          <p14:tracePt t="62285" x="8134350" y="6775450"/>
          <p14:tracePt t="62290" x="8153400" y="6775450"/>
          <p14:tracePt t="62302" x="8185150" y="6775450"/>
          <p14:tracePt t="62315" x="8343900" y="6775450"/>
          <p14:tracePt t="62332" x="8737600" y="6775450"/>
          <p14:tracePt t="62353" x="9150350" y="6775450"/>
          <p14:tracePt t="62370" x="9404350" y="6775450"/>
          <p14:tracePt t="62384" x="9607550" y="6775450"/>
          <p14:tracePt t="62400" x="9677400" y="6775450"/>
          <p14:tracePt t="62417" x="9696450" y="6775450"/>
          <p14:tracePt t="62460" x="9702800" y="6775450"/>
          <p14:tracePt t="63068" x="9709150" y="6775450"/>
          <p14:tracePt t="66346" x="9709150" y="6762750"/>
          <p14:tracePt t="66355" x="9702800" y="6743700"/>
          <p14:tracePt t="66363" x="9690100" y="6731000"/>
          <p14:tracePt t="66371" x="9677400" y="6705600"/>
          <p14:tracePt t="66388" x="9645650" y="6673850"/>
          <p14:tracePt t="66404" x="9613900" y="6661150"/>
          <p14:tracePt t="66421" x="9613900" y="6654800"/>
          <p14:tracePt t="66469" x="9607550" y="6654800"/>
          <p14:tracePt t="66573" x="9601200" y="6648450"/>
          <p14:tracePt t="66582" x="9601200" y="6642100"/>
          <p14:tracePt t="66592" x="9601200" y="6629400"/>
          <p14:tracePt t="66605" x="9601200" y="6623050"/>
          <p14:tracePt t="71121" x="9575800" y="6623050"/>
          <p14:tracePt t="71132" x="9525000" y="6623050"/>
          <p14:tracePt t="71145" x="9258300" y="6642100"/>
          <p14:tracePt t="71160" x="8909050" y="6667500"/>
          <p14:tracePt t="71177" x="8235950" y="6667500"/>
          <p14:tracePt t="71193" x="7486650" y="6667500"/>
          <p14:tracePt t="71210" x="6838950" y="6667500"/>
          <p14:tracePt t="71226" x="6242050" y="6667500"/>
          <p14:tracePt t="71242" x="5803900" y="6667500"/>
          <p14:tracePt t="71258" x="5334000" y="6667500"/>
          <p14:tracePt t="71276" x="4876800" y="6642100"/>
          <p14:tracePt t="71293" x="4502150" y="6565900"/>
          <p14:tracePt t="71309" x="4108450" y="6445250"/>
          <p14:tracePt t="71329" x="3632200" y="6172200"/>
          <p14:tracePt t="71345" x="3473450" y="6045200"/>
          <p14:tracePt t="71360" x="3149600" y="5689600"/>
          <p14:tracePt t="71376" x="2762250" y="5010150"/>
          <p14:tracePt t="71393" x="2178050" y="4013200"/>
          <p14:tracePt t="71410" x="1771650" y="2990850"/>
          <p14:tracePt t="71433" x="1358900" y="2025650"/>
          <p14:tracePt t="71453" x="1263650" y="1714500"/>
          <p14:tracePt t="71460" x="1250950" y="1612900"/>
          <p14:tracePt t="71481" x="1231900" y="1416050"/>
          <p14:tracePt t="71496" x="1231900" y="1314450"/>
          <p14:tracePt t="71510" x="1231900" y="1308100"/>
          <p14:tracePt t="71528" x="1225550" y="1231900"/>
          <p14:tracePt t="71543" x="1231900" y="1206500"/>
          <p14:tracePt t="71560" x="1250950" y="1168400"/>
          <p14:tracePt t="71576" x="1270000" y="1104900"/>
          <p14:tracePt t="71593" x="1295400" y="1022350"/>
          <p14:tracePt t="71610" x="1295400" y="946150"/>
          <p14:tracePt t="71627" x="1295400" y="863600"/>
          <p14:tracePt t="71643" x="1295400" y="806450"/>
          <p14:tracePt t="71660" x="1289050" y="749300"/>
          <p14:tracePt t="71676" x="1276350" y="704850"/>
          <p14:tracePt t="71693" x="1244600" y="641350"/>
          <p14:tracePt t="71710" x="1244600" y="596900"/>
          <p14:tracePt t="71727" x="1206500" y="469900"/>
          <p14:tracePt t="71743" x="1206500" y="419100"/>
          <p14:tracePt t="71760" x="1206500" y="361950"/>
          <p14:tracePt t="71978" x="1574800" y="82550"/>
          <p14:tracePt t="72168" x="1581150" y="76200"/>
          <p14:tracePt t="72177" x="1581150" y="69850"/>
          <p14:tracePt t="72232" x="1574800" y="69850"/>
          <p14:tracePt t="72646" x="1485900" y="63500"/>
          <p14:tracePt t="72788" x="1549400" y="120650"/>
          <p14:tracePt t="72804" x="1689100" y="228600"/>
          <p14:tracePt t="72819" x="1866900" y="412750"/>
          <p14:tracePt t="72828" x="1981200" y="527050"/>
          <p14:tracePt t="72844" x="2590800" y="990600"/>
          <p14:tracePt t="72865" x="3213100" y="1504950"/>
          <p14:tracePt t="72885" x="3549650" y="1797050"/>
          <p14:tracePt t="72909" x="3886200" y="2139950"/>
          <p14:tracePt t="72934" x="4171950" y="2495550"/>
          <p14:tracePt t="72953" x="4381500" y="2743200"/>
        </p14:tracePtLst>
      </p14:laserTraceLst>
    </p:ext>
  </p:extLs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1784</TotalTime>
  <Words>584</Words>
  <Application>Microsoft Office PowerPoint</Application>
  <PresentationFormat>Widescreen</PresentationFormat>
  <Paragraphs>95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Cambria Math</vt:lpstr>
      <vt:lpstr>Century Gothic</vt:lpstr>
      <vt:lpstr>Times New Roman</vt:lpstr>
      <vt:lpstr>Wingdings 3</vt:lpstr>
      <vt:lpstr>Ion</vt:lpstr>
      <vt:lpstr>A COMPARISON OF TRANSFORMER AND LSTM ENCODER DECODER MODELS FOR ASR</vt:lpstr>
      <vt:lpstr>Introduction</vt:lpstr>
      <vt:lpstr>PowerPoint Presentation</vt:lpstr>
      <vt:lpstr>PowerPoint Presentation</vt:lpstr>
      <vt:lpstr>Decoupled decoder LSTM (for faster training)</vt:lpstr>
      <vt:lpstr>Pretraining</vt:lpstr>
      <vt:lpstr>DATA AUGMENTATION</vt:lpstr>
      <vt:lpstr>PowerPoint Presentation</vt:lpstr>
      <vt:lpstr>PowerPoint Presentation</vt:lpstr>
      <vt:lpstr>COCLUSION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COMPARISON OF TRANSFORMER AND LSTM ENCODER DECODER MODELS FOR ASR</dc:title>
  <dc:creator>Mahsa Massoud</dc:creator>
  <cp:lastModifiedBy>Mahsa Massoud</cp:lastModifiedBy>
  <cp:revision>63</cp:revision>
  <dcterms:created xsi:type="dcterms:W3CDTF">2021-06-14T07:25:50Z</dcterms:created>
  <dcterms:modified xsi:type="dcterms:W3CDTF">2021-06-24T09:50:09Z</dcterms:modified>
</cp:coreProperties>
</file>